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35.xml.rels" ContentType="application/vnd.openxmlformats-package.relationships+xml"/>
  <Override PartName="/ppt/notesSlides/notesSlide35.xml" ContentType="application/vnd.openxmlformats-officedocument.presentationml.notesSlide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38.xml.rels" ContentType="application/vnd.openxmlformats-package.relationships+xml"/>
  <Override PartName="/ppt/slides/_rels/slide37.xml.rels" ContentType="application/vnd.openxmlformats-package.relationships+xml"/>
  <Override PartName="/ppt/slides/_rels/slide36.xml.rels" ContentType="application/vnd.openxmlformats-package.relationships+xml"/>
  <Override PartName="/ppt/slides/_rels/slide35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30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3.xml.rels" ContentType="application/vnd.openxmlformats-package.relationships+xml"/>
  <Override PartName="/ppt/slides/_rels/slide1.xml.rels" ContentType="application/vnd.openxmlformats-package.relationships+xml"/>
  <Override PartName="/ppt/slides/_rels/slide29.xml.rels" ContentType="application/vnd.openxmlformats-package.relationships+xml"/>
  <Override PartName="/ppt/slides/_rels/slide7.xml.rels" ContentType="application/vnd.openxmlformats-package.relationships+xml"/>
  <Override PartName="/ppt/slides/_rels/slide28.xml.rels" ContentType="application/vnd.openxmlformats-package.relationships+xml"/>
  <Override PartName="/ppt/slides/_rels/slide6.xml.rels" ContentType="application/vnd.openxmlformats-package.relationships+xml"/>
  <Override PartName="/ppt/slides/_rels/slide2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31.xml.rels" ContentType="application/vnd.openxmlformats-package.relationships+xml"/>
  <Override PartName="/ppt/slides/_rels/slide20.xml.rels" ContentType="application/vnd.openxmlformats-package.relationships+xml"/>
  <Override PartName="/ppt/slides/_rels/slide32.xml.rels" ContentType="application/vnd.openxmlformats-package.relationships+xml"/>
  <Override PartName="/ppt/slides/_rels/slide21.xml.rels" ContentType="application/vnd.openxmlformats-package.relationships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2.xml" ContentType="application/vnd.openxmlformats-officedocument.presentationml.slide+xml"/>
  <Override PartName="/ppt/slides/slide29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_rels/presentation.xml.rels" ContentType="application/vnd.openxmlformats-package.relationships+xml"/>
  <Override PartName="/ppt/media/image35.jpeg" ContentType="image/jpeg"/>
  <Override PartName="/ppt/media/image34.jpeg" ContentType="image/jpeg"/>
  <Override PartName="/ppt/media/image32.jpeg" ContentType="image/jpeg"/>
  <Override PartName="/ppt/media/image31.png" ContentType="image/png"/>
  <Override PartName="/ppt/media/image28.jpeg" ContentType="image/jpeg"/>
  <Override PartName="/ppt/media/image27.png" ContentType="image/png"/>
  <Override PartName="/ppt/media/image26.png" ContentType="image/png"/>
  <Override PartName="/ppt/media/image10.png" ContentType="image/png"/>
  <Override PartName="/ppt/media/image13.jpeg" ContentType="image/jpeg"/>
  <Override PartName="/ppt/media/image25.jpeg" ContentType="image/jpeg"/>
  <Override PartName="/ppt/media/image9.jpeg" ContentType="image/jpeg"/>
  <Override PartName="/ppt/media/image29.jpeg" ContentType="image/jpeg"/>
  <Override PartName="/ppt/media/image7.png" ContentType="image/png"/>
  <Override PartName="/ppt/media/image8.png" ContentType="image/png"/>
  <Override PartName="/ppt/media/image1.png" ContentType="image/png"/>
  <Override PartName="/ppt/media/image30.jpeg" ContentType="image/jpeg"/>
  <Override PartName="/ppt/media/image2.png" ContentType="image/png"/>
  <Override PartName="/ppt/media/image19.jpeg" ContentType="image/jpeg"/>
  <Override PartName="/ppt/media/image20.jpeg" ContentType="image/jpeg"/>
  <Override PartName="/ppt/media/image3.png" ContentType="image/png"/>
  <Override PartName="/ppt/media/image4.png" ContentType="image/png"/>
  <Override PartName="/ppt/media/image11.jpeg" ContentType="image/jpeg"/>
  <Override PartName="/ppt/media/image12.jpeg" ContentType="image/jpeg"/>
  <Override PartName="/ppt/media/image33.jpeg" ContentType="image/jpeg"/>
  <Override PartName="/ppt/media/image14.png" ContentType="image/png"/>
  <Override PartName="/ppt/media/image23.jpeg" ContentType="image/jpeg"/>
  <Override PartName="/ppt/media/image15.png" ContentType="image/png"/>
  <Override PartName="/ppt/media/image16.jpeg" ContentType="image/jpeg"/>
  <Override PartName="/ppt/media/image17.png" ContentType="image/png"/>
  <Override PartName="/ppt/media/image18.png" ContentType="image/png"/>
  <Override PartName="/ppt/media/image5.jpeg" ContentType="image/jpeg"/>
  <Override PartName="/ppt/media/image21.jpeg" ContentType="image/jpeg"/>
  <Override PartName="/ppt/media/image24.wmf" ContentType="image/x-wmf"/>
  <Override PartName="/ppt/media/image6.jpeg" ContentType="image/jpeg"/>
  <Override PartName="/ppt/media/image22.jpeg" ContentType="image/jpe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87" name="PlaceHolder 2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rIns="90000" tIns="46800" bIns="46800"/>
          <a:p>
            <a:pPr/>
            <a:r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rIns="90000" tIns="46800" bIns="46800"/>
          <a:p>
            <a:pPr algn="r"/>
            <a:r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&lt;дата/время&gt;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rIns="90000" tIns="46800" bIns="46800"/>
          <a:p>
            <a:r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формата примечаний щёлкните мышью</a:t>
            </a:r>
            <a:endParaRPr b="0" lang="ru-RU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rIns="90000" tIns="46800" bIns="46800" anchor="b"/>
          <a:p>
            <a:pPr/>
            <a:r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rIns="90000" tIns="46800" bIns="46800" anchor="b"/>
          <a:p>
            <a:pPr algn="r"/>
            <a:fld id="{98DAC8B5-A0F3-43CA-A00B-5FD4E57225E2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18" name="CustomShape 2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/>
            <a:fld id="{8AD5A7EC-1FDB-4387-925B-88447ABB3166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834120" y="696240"/>
            <a:ext cx="7779960" cy="1136160"/>
          </a:xfrm>
          <a:prstGeom prst="rect">
            <a:avLst/>
          </a:prstGeom>
        </p:spPr>
        <p:txBody>
          <a:bodyPr lIns="90000" rIns="90000" tIns="46800" bIns="46800" anchor="b"/>
          <a:p>
            <a:endParaRPr b="1" lang="ru-RU" sz="3600" spc="-1" strike="noStrike">
              <a:solidFill>
                <a:srgbClr val="d1282e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838080" y="2361960"/>
            <a:ext cx="7693200" cy="177624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838080" y="4307400"/>
            <a:ext cx="7693200" cy="177624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834120" y="696240"/>
            <a:ext cx="7779960" cy="1136160"/>
          </a:xfrm>
          <a:prstGeom prst="rect">
            <a:avLst/>
          </a:prstGeom>
        </p:spPr>
        <p:txBody>
          <a:bodyPr lIns="90000" rIns="90000" tIns="46800" bIns="46800" anchor="b"/>
          <a:p>
            <a:endParaRPr b="1" lang="ru-RU" sz="3600" spc="-1" strike="noStrike">
              <a:solidFill>
                <a:srgbClr val="d1282e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838080" y="2361960"/>
            <a:ext cx="3754080" cy="177624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780080" y="2361960"/>
            <a:ext cx="3754080" cy="177624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780080" y="4307400"/>
            <a:ext cx="3754080" cy="177624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838080" y="4307400"/>
            <a:ext cx="3754080" cy="177624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34120" y="696240"/>
            <a:ext cx="7779960" cy="1136160"/>
          </a:xfrm>
          <a:prstGeom prst="rect">
            <a:avLst/>
          </a:prstGeom>
        </p:spPr>
        <p:txBody>
          <a:bodyPr lIns="90000" rIns="90000" tIns="46800" bIns="46800" anchor="b"/>
          <a:p>
            <a:endParaRPr b="1" lang="ru-RU" sz="3600" spc="-1" strike="noStrike">
              <a:solidFill>
                <a:srgbClr val="d1282e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838080" y="2361960"/>
            <a:ext cx="7693200" cy="37242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838080" y="2361960"/>
            <a:ext cx="7693200" cy="37242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" name="" descr=""/>
          <p:cNvPicPr/>
          <p:nvPr/>
        </p:nvPicPr>
        <p:blipFill>
          <a:blip r:embed="rId2"/>
          <a:stretch/>
        </p:blipFill>
        <p:spPr>
          <a:xfrm>
            <a:off x="2350800" y="2361600"/>
            <a:ext cx="4667400" cy="3724200"/>
          </a:xfrm>
          <a:prstGeom prst="rect">
            <a:avLst/>
          </a:prstGeom>
          <a:ln>
            <a:noFill/>
          </a:ln>
        </p:spPr>
      </p:pic>
      <p:pic>
        <p:nvPicPr>
          <p:cNvPr id="42" name="" descr=""/>
          <p:cNvPicPr/>
          <p:nvPr/>
        </p:nvPicPr>
        <p:blipFill>
          <a:blip r:embed="rId3"/>
          <a:stretch/>
        </p:blipFill>
        <p:spPr>
          <a:xfrm>
            <a:off x="2350800" y="2361600"/>
            <a:ext cx="4667400" cy="37242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4120" y="696240"/>
            <a:ext cx="7779960" cy="1136160"/>
          </a:xfrm>
          <a:prstGeom prst="rect">
            <a:avLst/>
          </a:prstGeom>
        </p:spPr>
        <p:txBody>
          <a:bodyPr lIns="90000" rIns="90000" tIns="46800" bIns="46800" anchor="b"/>
          <a:p>
            <a:endParaRPr b="1" lang="ru-RU" sz="3600" spc="-1" strike="noStrike">
              <a:solidFill>
                <a:srgbClr val="d1282e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838080" y="2361960"/>
            <a:ext cx="7693200" cy="3724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4120" y="696240"/>
            <a:ext cx="7779960" cy="1136160"/>
          </a:xfrm>
          <a:prstGeom prst="rect">
            <a:avLst/>
          </a:prstGeom>
        </p:spPr>
        <p:txBody>
          <a:bodyPr lIns="90000" rIns="90000" tIns="46800" bIns="46800" anchor="b"/>
          <a:p>
            <a:endParaRPr b="1" lang="ru-RU" sz="3600" spc="-1" strike="noStrike">
              <a:solidFill>
                <a:srgbClr val="d1282e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838080" y="2361960"/>
            <a:ext cx="7693200" cy="37242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834120" y="696240"/>
            <a:ext cx="7779960" cy="1136160"/>
          </a:xfrm>
          <a:prstGeom prst="rect">
            <a:avLst/>
          </a:prstGeom>
        </p:spPr>
        <p:txBody>
          <a:bodyPr lIns="90000" rIns="90000" tIns="46800" bIns="46800" anchor="b"/>
          <a:p>
            <a:endParaRPr b="1" lang="ru-RU" sz="3600" spc="-1" strike="noStrike">
              <a:solidFill>
                <a:srgbClr val="d1282e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838080" y="2361960"/>
            <a:ext cx="3754080" cy="37242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780080" y="2361960"/>
            <a:ext cx="3754080" cy="37242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4120" y="696240"/>
            <a:ext cx="7779960" cy="1136160"/>
          </a:xfrm>
          <a:prstGeom prst="rect">
            <a:avLst/>
          </a:prstGeom>
        </p:spPr>
        <p:txBody>
          <a:bodyPr lIns="90000" rIns="90000" tIns="46800" bIns="46800" anchor="b"/>
          <a:p>
            <a:endParaRPr b="1" lang="ru-RU" sz="3600" spc="-1" strike="noStrike">
              <a:solidFill>
                <a:srgbClr val="d1282e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834120" y="834120"/>
            <a:ext cx="7779960" cy="4628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4120" y="696240"/>
            <a:ext cx="7779960" cy="1136160"/>
          </a:xfrm>
          <a:prstGeom prst="rect">
            <a:avLst/>
          </a:prstGeom>
        </p:spPr>
        <p:txBody>
          <a:bodyPr lIns="90000" rIns="90000" tIns="46800" bIns="46800" anchor="b"/>
          <a:p>
            <a:endParaRPr b="1" lang="ru-RU" sz="3600" spc="-1" strike="noStrike">
              <a:solidFill>
                <a:srgbClr val="d1282e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2361960"/>
            <a:ext cx="3754080" cy="177624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838080" y="4307400"/>
            <a:ext cx="3754080" cy="177624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780080" y="2361960"/>
            <a:ext cx="3754080" cy="37242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4120" y="696240"/>
            <a:ext cx="7779960" cy="1136160"/>
          </a:xfrm>
          <a:prstGeom prst="rect">
            <a:avLst/>
          </a:prstGeom>
        </p:spPr>
        <p:txBody>
          <a:bodyPr lIns="90000" rIns="90000" tIns="46800" bIns="46800" anchor="b"/>
          <a:p>
            <a:endParaRPr b="1" lang="ru-RU" sz="3600" spc="-1" strike="noStrike">
              <a:solidFill>
                <a:srgbClr val="d1282e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838080" y="2361960"/>
            <a:ext cx="7693200" cy="3724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4120" y="696240"/>
            <a:ext cx="7779960" cy="1136160"/>
          </a:xfrm>
          <a:prstGeom prst="rect">
            <a:avLst/>
          </a:prstGeom>
        </p:spPr>
        <p:txBody>
          <a:bodyPr lIns="90000" rIns="90000" tIns="46800" bIns="46800" anchor="b"/>
          <a:p>
            <a:endParaRPr b="1" lang="ru-RU" sz="3600" spc="-1" strike="noStrike">
              <a:solidFill>
                <a:srgbClr val="d1282e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38080" y="2361960"/>
            <a:ext cx="3754080" cy="37242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780080" y="2361960"/>
            <a:ext cx="3754080" cy="177624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780080" y="4307400"/>
            <a:ext cx="3754080" cy="177624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4120" y="696240"/>
            <a:ext cx="7779960" cy="1136160"/>
          </a:xfrm>
          <a:prstGeom prst="rect">
            <a:avLst/>
          </a:prstGeom>
        </p:spPr>
        <p:txBody>
          <a:bodyPr lIns="90000" rIns="90000" tIns="46800" bIns="46800" anchor="b"/>
          <a:p>
            <a:endParaRPr b="1" lang="ru-RU" sz="3600" spc="-1" strike="noStrike">
              <a:solidFill>
                <a:srgbClr val="d1282e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838080" y="2361960"/>
            <a:ext cx="3754080" cy="177624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780080" y="2361960"/>
            <a:ext cx="3754080" cy="177624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38080" y="4307400"/>
            <a:ext cx="7693200" cy="177624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834120" y="696240"/>
            <a:ext cx="7779960" cy="1136160"/>
          </a:xfrm>
          <a:prstGeom prst="rect">
            <a:avLst/>
          </a:prstGeom>
        </p:spPr>
        <p:txBody>
          <a:bodyPr lIns="90000" rIns="90000" tIns="46800" bIns="46800" anchor="b"/>
          <a:p>
            <a:endParaRPr b="1" lang="ru-RU" sz="3600" spc="-1" strike="noStrike">
              <a:solidFill>
                <a:srgbClr val="d1282e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838080" y="2361960"/>
            <a:ext cx="7693200" cy="177624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838080" y="4307400"/>
            <a:ext cx="7693200" cy="177624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834120" y="696240"/>
            <a:ext cx="7779960" cy="1136160"/>
          </a:xfrm>
          <a:prstGeom prst="rect">
            <a:avLst/>
          </a:prstGeom>
        </p:spPr>
        <p:txBody>
          <a:bodyPr lIns="90000" rIns="90000" tIns="46800" bIns="46800" anchor="b"/>
          <a:p>
            <a:endParaRPr b="1" lang="ru-RU" sz="3600" spc="-1" strike="noStrike">
              <a:solidFill>
                <a:srgbClr val="d1282e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838080" y="2361960"/>
            <a:ext cx="3754080" cy="177624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780080" y="2361960"/>
            <a:ext cx="3754080" cy="177624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780080" y="4307400"/>
            <a:ext cx="3754080" cy="177624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838080" y="4307400"/>
            <a:ext cx="3754080" cy="177624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834120" y="696240"/>
            <a:ext cx="7779960" cy="1136160"/>
          </a:xfrm>
          <a:prstGeom prst="rect">
            <a:avLst/>
          </a:prstGeom>
        </p:spPr>
        <p:txBody>
          <a:bodyPr lIns="90000" rIns="90000" tIns="46800" bIns="46800" anchor="b"/>
          <a:p>
            <a:endParaRPr b="1" lang="ru-RU" sz="3600" spc="-1" strike="noStrike">
              <a:solidFill>
                <a:srgbClr val="d1282e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838080" y="2361960"/>
            <a:ext cx="7693200" cy="37242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838080" y="2361960"/>
            <a:ext cx="7693200" cy="37242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4" name="" descr=""/>
          <p:cNvPicPr/>
          <p:nvPr/>
        </p:nvPicPr>
        <p:blipFill>
          <a:blip r:embed="rId2"/>
          <a:stretch/>
        </p:blipFill>
        <p:spPr>
          <a:xfrm>
            <a:off x="2350800" y="2361600"/>
            <a:ext cx="4667400" cy="3724200"/>
          </a:xfrm>
          <a:prstGeom prst="rect">
            <a:avLst/>
          </a:prstGeom>
          <a:ln>
            <a:noFill/>
          </a:ln>
        </p:spPr>
      </p:pic>
      <p:pic>
        <p:nvPicPr>
          <p:cNvPr id="85" name="" descr=""/>
          <p:cNvPicPr/>
          <p:nvPr/>
        </p:nvPicPr>
        <p:blipFill>
          <a:blip r:embed="rId3"/>
          <a:stretch/>
        </p:blipFill>
        <p:spPr>
          <a:xfrm>
            <a:off x="2350800" y="2361600"/>
            <a:ext cx="4667400" cy="37242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34120" y="696240"/>
            <a:ext cx="7779960" cy="1136160"/>
          </a:xfrm>
          <a:prstGeom prst="rect">
            <a:avLst/>
          </a:prstGeom>
        </p:spPr>
        <p:txBody>
          <a:bodyPr lIns="90000" rIns="90000" tIns="46800" bIns="46800" anchor="b"/>
          <a:p>
            <a:endParaRPr b="1" lang="ru-RU" sz="3600" spc="-1" strike="noStrike">
              <a:solidFill>
                <a:srgbClr val="d1282e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838080" y="2361960"/>
            <a:ext cx="7693200" cy="37242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834120" y="696240"/>
            <a:ext cx="7779960" cy="1136160"/>
          </a:xfrm>
          <a:prstGeom prst="rect">
            <a:avLst/>
          </a:prstGeom>
        </p:spPr>
        <p:txBody>
          <a:bodyPr lIns="90000" rIns="90000" tIns="46800" bIns="46800" anchor="b"/>
          <a:p>
            <a:endParaRPr b="1" lang="ru-RU" sz="3600" spc="-1" strike="noStrike">
              <a:solidFill>
                <a:srgbClr val="d1282e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838080" y="2361960"/>
            <a:ext cx="3754080" cy="37242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780080" y="2361960"/>
            <a:ext cx="3754080" cy="37242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834120" y="696240"/>
            <a:ext cx="7779960" cy="1136160"/>
          </a:xfrm>
          <a:prstGeom prst="rect">
            <a:avLst/>
          </a:prstGeom>
        </p:spPr>
        <p:txBody>
          <a:bodyPr lIns="90000" rIns="90000" tIns="46800" bIns="46800" anchor="b"/>
          <a:p>
            <a:endParaRPr b="1" lang="ru-RU" sz="3600" spc="-1" strike="noStrike">
              <a:solidFill>
                <a:srgbClr val="d1282e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834120" y="834120"/>
            <a:ext cx="7779960" cy="4628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4120" y="696240"/>
            <a:ext cx="7779960" cy="1136160"/>
          </a:xfrm>
          <a:prstGeom prst="rect">
            <a:avLst/>
          </a:prstGeom>
        </p:spPr>
        <p:txBody>
          <a:bodyPr lIns="90000" rIns="90000" tIns="46800" bIns="46800" anchor="b"/>
          <a:p>
            <a:endParaRPr b="1" lang="ru-RU" sz="3600" spc="-1" strike="noStrike">
              <a:solidFill>
                <a:srgbClr val="d1282e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2361960"/>
            <a:ext cx="3754080" cy="177624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838080" y="4307400"/>
            <a:ext cx="3754080" cy="177624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780080" y="2361960"/>
            <a:ext cx="3754080" cy="37242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4120" y="696240"/>
            <a:ext cx="7779960" cy="1136160"/>
          </a:xfrm>
          <a:prstGeom prst="rect">
            <a:avLst/>
          </a:prstGeom>
        </p:spPr>
        <p:txBody>
          <a:bodyPr lIns="90000" rIns="90000" tIns="46800" bIns="46800" anchor="b"/>
          <a:p>
            <a:endParaRPr b="1" lang="ru-RU" sz="3600" spc="-1" strike="noStrike">
              <a:solidFill>
                <a:srgbClr val="d1282e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2361960"/>
            <a:ext cx="3754080" cy="372420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780080" y="2361960"/>
            <a:ext cx="3754080" cy="177624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780080" y="4307400"/>
            <a:ext cx="3754080" cy="177624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4120" y="696240"/>
            <a:ext cx="7779960" cy="1136160"/>
          </a:xfrm>
          <a:prstGeom prst="rect">
            <a:avLst/>
          </a:prstGeom>
        </p:spPr>
        <p:txBody>
          <a:bodyPr lIns="90000" rIns="90000" tIns="46800" bIns="46800" anchor="b"/>
          <a:p>
            <a:endParaRPr b="1" lang="ru-RU" sz="3600" spc="-1" strike="noStrike">
              <a:solidFill>
                <a:srgbClr val="d1282e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2361960"/>
            <a:ext cx="3754080" cy="177624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780080" y="2361960"/>
            <a:ext cx="3754080" cy="177624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838080" y="4307400"/>
            <a:ext cx="7693200" cy="177624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762120" cy="6858000"/>
          </a:xfrm>
          <a:prstGeom prst="rect">
            <a:avLst/>
          </a:prstGeom>
          <a:solidFill>
            <a:srgbClr val="f5c20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457200" y="0"/>
            <a:ext cx="2743200" cy="1166760"/>
          </a:xfrm>
          <a:custGeom>
            <a:avLst/>
            <a:gdLst/>
            <a:ahLst/>
            <a:rect l="l" t="t" r="r" b="b"/>
            <a:pathLst>
              <a:path w="1728" h="735">
                <a:moveTo>
                  <a:pt x="1728" y="0"/>
                </a:moveTo>
                <a:lnTo>
                  <a:pt x="1728" y="480"/>
                </a:lnTo>
                <a:lnTo>
                  <a:pt x="380" y="482"/>
                </a:lnTo>
                <a:lnTo>
                  <a:pt x="354" y="480"/>
                </a:lnTo>
                <a:lnTo>
                  <a:pt x="308" y="489"/>
                </a:lnTo>
                <a:cubicBezTo>
                  <a:pt x="290" y="498"/>
                  <a:pt x="263" y="513"/>
                  <a:pt x="246" y="531"/>
                </a:cubicBezTo>
                <a:cubicBezTo>
                  <a:pt x="229" y="549"/>
                  <a:pt x="215" y="574"/>
                  <a:pt x="206" y="597"/>
                </a:cubicBezTo>
                <a:cubicBezTo>
                  <a:pt x="197" y="620"/>
                  <a:pt x="194" y="643"/>
                  <a:pt x="192" y="666"/>
                </a:cubicBezTo>
                <a:lnTo>
                  <a:pt x="192" y="735"/>
                </a:lnTo>
                <a:lnTo>
                  <a:pt x="0" y="735"/>
                </a:lnTo>
                <a:lnTo>
                  <a:pt x="0" y="480"/>
                </a:lnTo>
                <a:lnTo>
                  <a:pt x="0" y="0"/>
                </a:lnTo>
                <a:lnTo>
                  <a:pt x="1728" y="0"/>
                </a:lnTo>
                <a:close/>
              </a:path>
            </a:pathLst>
          </a:custGeom>
          <a:solidFill>
            <a:srgbClr val="f5c20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609480" y="1981080"/>
            <a:ext cx="7010640" cy="317520"/>
          </a:xfrm>
          <a:custGeom>
            <a:avLst/>
            <a:gdLst/>
            <a:ahLst/>
            <a:rect l="0" t="0" r="r" b="b"/>
            <a:pathLst>
              <a:path w="19476" h="883">
                <a:moveTo>
                  <a:pt x="0" y="0"/>
                </a:moveTo>
                <a:lnTo>
                  <a:pt x="0" y="0"/>
                </a:lnTo>
                <a:lnTo>
                  <a:pt x="0" y="882"/>
                </a:lnTo>
                <a:lnTo>
                  <a:pt x="0" y="882"/>
                </a:lnTo>
                <a:lnTo>
                  <a:pt x="19475" y="882"/>
                </a:lnTo>
                <a:lnTo>
                  <a:pt x="19475" y="882"/>
                </a:lnTo>
                <a:lnTo>
                  <a:pt x="19475" y="0"/>
                </a:lnTo>
                <a:lnTo>
                  <a:pt x="19475" y="0"/>
                </a:lnTo>
                <a:lnTo>
                  <a:pt x="0" y="0"/>
                </a:lnTo>
              </a:path>
            </a:pathLst>
          </a:custGeom>
          <a:solidFill>
            <a:srgbClr val="cc99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 flipH="1">
            <a:off x="228600" y="1981080"/>
            <a:ext cx="393840" cy="319320"/>
          </a:xfrm>
          <a:prstGeom prst="flowChartDelay">
            <a:avLst/>
          </a:prstGeom>
          <a:solidFill>
            <a:srgbClr val="cc99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834120" y="834120"/>
            <a:ext cx="7779960" cy="998280"/>
          </a:xfrm>
          <a:prstGeom prst="rect">
            <a:avLst/>
          </a:prstGeom>
        </p:spPr>
        <p:txBody>
          <a:bodyPr lIns="90000" rIns="90000" tIns="46800" bIns="46800" anchor="b"/>
          <a:p>
            <a:r>
              <a:rPr b="1" lang="ru-RU" sz="3600" spc="-1" strike="noStrike">
                <a:solidFill>
                  <a:srgbClr val="d1282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1" lang="ru-RU" sz="3600" spc="-1" strike="noStrike">
              <a:solidFill>
                <a:srgbClr val="d1282e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838080" y="2361960"/>
            <a:ext cx="7693200" cy="3724200"/>
          </a:xfrm>
          <a:prstGeom prst="rect">
            <a:avLst/>
          </a:prstGeom>
        </p:spPr>
        <p:txBody>
          <a:bodyPr lIns="90000" rIns="90000" tIns="46800" bIns="46800"/>
          <a:p>
            <a:pPr marL="342720" indent="-342720">
              <a:buClr>
                <a:srgbClr val="000000"/>
              </a:buClr>
              <a:buSzPct val="7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2680" indent="-285480">
              <a:buClr>
                <a:srgbClr val="000000"/>
              </a:buClr>
              <a:buSzPct val="75000"/>
              <a:buFont typeface="Arial"/>
              <a:buChar char="–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600">
              <a:buClr>
                <a:srgbClr val="000000"/>
              </a:buClr>
              <a:buSzPct val="7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600">
              <a:buClr>
                <a:srgbClr val="000000"/>
              </a:buClr>
              <a:buSzPct val="80000"/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600">
              <a:buClr>
                <a:srgbClr val="000000"/>
              </a:buClr>
              <a:buSzPct val="6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057400" indent="-228600">
              <a:buClr>
                <a:srgbClr val="000000"/>
              </a:buClr>
              <a:buSzPct val="6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2057400" indent="-228600">
              <a:buClr>
                <a:srgbClr val="000000"/>
              </a:buClr>
              <a:buSzPct val="6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dt"/>
          </p:nvPr>
        </p:nvSpPr>
        <p:spPr>
          <a:xfrm>
            <a:off x="2438280" y="6248520"/>
            <a:ext cx="2130480" cy="474480"/>
          </a:xfrm>
          <a:prstGeom prst="rect">
            <a:avLst/>
          </a:prstGeom>
        </p:spPr>
        <p:txBody>
          <a:bodyPr lIns="90000" rIns="90000" tIns="46800" bIns="46800" anchor="b" anchorCtr="1"/>
          <a:p>
            <a:pPr/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ftr"/>
          </p:nvPr>
        </p:nvSpPr>
        <p:spPr>
          <a:xfrm>
            <a:off x="5790960" y="6248520"/>
            <a:ext cx="2896920" cy="474480"/>
          </a:xfrm>
          <a:prstGeom prst="rect">
            <a:avLst/>
          </a:prstGeom>
        </p:spPr>
        <p:txBody>
          <a:bodyPr lIns="90000" rIns="90000" tIns="46800" bIns="46800" anchor="b" anchorCtr="1"/>
          <a:p>
            <a:pPr/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sldNum"/>
          </p:nvPr>
        </p:nvSpPr>
        <p:spPr>
          <a:xfrm>
            <a:off x="83880" y="6242040"/>
            <a:ext cx="587160" cy="488880"/>
          </a:xfrm>
          <a:prstGeom prst="rect">
            <a:avLst/>
          </a:prstGeom>
        </p:spPr>
        <p:txBody>
          <a:bodyPr lIns="90000" rIns="90000" tIns="46800" bIns="46800" anchor="b" anchorCtr="1"/>
          <a:p>
            <a:pPr/>
            <a:fld id="{A47729A1-DC27-4412-BCD1-19555C91CB30}" type="slidenum"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f5c20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CustomShape 2"/>
          <p:cNvSpPr/>
          <p:nvPr/>
        </p:nvSpPr>
        <p:spPr>
          <a:xfrm>
            <a:off x="685800" y="990720"/>
            <a:ext cx="5181480" cy="1904760"/>
          </a:xfrm>
          <a:custGeom>
            <a:avLst/>
            <a:gdLst/>
            <a:ahLst/>
            <a:rect l="0" t="0" r="r" b="b"/>
            <a:pathLst>
              <a:path w="14395" h="5293">
                <a:moveTo>
                  <a:pt x="2646" y="0"/>
                </a:moveTo>
                <a:cubicBezTo>
                  <a:pt x="1323" y="0"/>
                  <a:pt x="0" y="1323"/>
                  <a:pt x="0" y="2646"/>
                </a:cubicBezTo>
                <a:lnTo>
                  <a:pt x="0" y="2646"/>
                </a:lnTo>
                <a:cubicBezTo>
                  <a:pt x="0" y="3969"/>
                  <a:pt x="1323" y="5292"/>
                  <a:pt x="2646" y="5292"/>
                </a:cubicBezTo>
                <a:lnTo>
                  <a:pt x="11748" y="5292"/>
                </a:lnTo>
                <a:cubicBezTo>
                  <a:pt x="13071" y="5292"/>
                  <a:pt x="14394" y="3969"/>
                  <a:pt x="14394" y="2646"/>
                </a:cubicBezTo>
                <a:lnTo>
                  <a:pt x="14394" y="2646"/>
                </a:lnTo>
                <a:cubicBezTo>
                  <a:pt x="14394" y="1323"/>
                  <a:pt x="13071" y="0"/>
                  <a:pt x="11748" y="0"/>
                </a:cubicBezTo>
                <a:lnTo>
                  <a:pt x="2646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CustomShape 3"/>
          <p:cNvSpPr/>
          <p:nvPr/>
        </p:nvSpPr>
        <p:spPr>
          <a:xfrm>
            <a:off x="3632040" y="4889520"/>
            <a:ext cx="4626000" cy="317520"/>
          </a:xfrm>
          <a:custGeom>
            <a:avLst/>
            <a:gdLst/>
            <a:ahLst/>
            <a:rect l="0" t="0" r="r" b="b"/>
            <a:pathLst>
              <a:path w="12852" h="883">
                <a:moveTo>
                  <a:pt x="12851" y="0"/>
                </a:moveTo>
                <a:lnTo>
                  <a:pt x="12851" y="0"/>
                </a:lnTo>
                <a:lnTo>
                  <a:pt x="12851" y="882"/>
                </a:lnTo>
                <a:lnTo>
                  <a:pt x="12851" y="882"/>
                </a:lnTo>
                <a:lnTo>
                  <a:pt x="0" y="882"/>
                </a:lnTo>
                <a:lnTo>
                  <a:pt x="0" y="882"/>
                </a:lnTo>
                <a:lnTo>
                  <a:pt x="0" y="0"/>
                </a:lnTo>
                <a:lnTo>
                  <a:pt x="0" y="0"/>
                </a:lnTo>
                <a:lnTo>
                  <a:pt x="12851" y="0"/>
                </a:lnTo>
              </a:path>
            </a:pathLst>
          </a:custGeom>
          <a:solidFill>
            <a:srgbClr val="cc99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CustomShape 4"/>
          <p:cNvSpPr/>
          <p:nvPr/>
        </p:nvSpPr>
        <p:spPr>
          <a:xfrm>
            <a:off x="8248680" y="4889520"/>
            <a:ext cx="260280" cy="318960"/>
          </a:xfrm>
          <a:prstGeom prst="flowChartDelay">
            <a:avLst/>
          </a:prstGeom>
          <a:solidFill>
            <a:srgbClr val="cc99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PlaceHolder 5"/>
          <p:cNvSpPr>
            <a:spLocks noGrp="1"/>
          </p:cNvSpPr>
          <p:nvPr>
            <p:ph type="title"/>
          </p:nvPr>
        </p:nvSpPr>
        <p:spPr>
          <a:xfrm>
            <a:off x="834120" y="834120"/>
            <a:ext cx="7779960" cy="998280"/>
          </a:xfrm>
          <a:prstGeom prst="rect">
            <a:avLst/>
          </a:prstGeom>
        </p:spPr>
        <p:txBody>
          <a:bodyPr lIns="90000" rIns="90000" tIns="46800" bIns="46800" anchor="b"/>
          <a:p>
            <a:r>
              <a:rPr b="1" lang="ru-RU" sz="3600" spc="-1" strike="noStrike">
                <a:solidFill>
                  <a:srgbClr val="d1282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1" lang="ru-RU" sz="3600" spc="-1" strike="noStrike">
              <a:solidFill>
                <a:srgbClr val="d1282e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body"/>
          </p:nvPr>
        </p:nvSpPr>
        <p:spPr>
          <a:xfrm>
            <a:off x="838080" y="2361960"/>
            <a:ext cx="7693200" cy="3724200"/>
          </a:xfrm>
          <a:prstGeom prst="rect">
            <a:avLst/>
          </a:prstGeom>
        </p:spPr>
        <p:txBody>
          <a:bodyPr lIns="90000" rIns="90000" tIns="46800" bIns="46800"/>
          <a:p>
            <a:pPr marL="342720" indent="-342720">
              <a:buClr>
                <a:srgbClr val="000000"/>
              </a:buClr>
              <a:buSzPct val="7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2680" indent="-285480">
              <a:buClr>
                <a:srgbClr val="000000"/>
              </a:buClr>
              <a:buSzPct val="75000"/>
              <a:buFont typeface="Arial"/>
              <a:buChar char="–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600">
              <a:buClr>
                <a:srgbClr val="000000"/>
              </a:buClr>
              <a:buSzPct val="7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600">
              <a:buClr>
                <a:srgbClr val="000000"/>
              </a:buClr>
              <a:buSzPct val="80000"/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600">
              <a:buClr>
                <a:srgbClr val="000000"/>
              </a:buClr>
              <a:buSzPct val="6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057400" indent="-228600">
              <a:buClr>
                <a:srgbClr val="000000"/>
              </a:buClr>
              <a:buSzPct val="6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2057400" indent="-228600">
              <a:buClr>
                <a:srgbClr val="000000"/>
              </a:buClr>
              <a:buSzPct val="6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dt"/>
          </p:nvPr>
        </p:nvSpPr>
        <p:spPr>
          <a:xfrm>
            <a:off x="2438280" y="6248520"/>
            <a:ext cx="2130480" cy="474480"/>
          </a:xfrm>
          <a:prstGeom prst="rect">
            <a:avLst/>
          </a:prstGeom>
        </p:spPr>
        <p:txBody>
          <a:bodyPr lIns="90000" rIns="90000" tIns="46800" bIns="46800" anchor="b"/>
          <a:p>
            <a:pPr algn="r"/>
            <a:r>
              <a:rPr b="0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0" name="PlaceHolder 8"/>
          <p:cNvSpPr>
            <a:spLocks noGrp="1"/>
          </p:cNvSpPr>
          <p:nvPr>
            <p:ph type="ftr"/>
          </p:nvPr>
        </p:nvSpPr>
        <p:spPr>
          <a:xfrm>
            <a:off x="5790960" y="6248520"/>
            <a:ext cx="2896920" cy="474480"/>
          </a:xfrm>
          <a:prstGeom prst="rect">
            <a:avLst/>
          </a:prstGeom>
        </p:spPr>
        <p:txBody>
          <a:bodyPr lIns="90000" rIns="90000" tIns="46800" bIns="46800" anchor="b"/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1" name="PlaceHolder 9"/>
          <p:cNvSpPr>
            <a:spLocks noGrp="1"/>
          </p:cNvSpPr>
          <p:nvPr>
            <p:ph type="sldNum"/>
          </p:nvPr>
        </p:nvSpPr>
        <p:spPr>
          <a:xfrm>
            <a:off x="75960" y="6248520"/>
            <a:ext cx="587160" cy="488880"/>
          </a:xfrm>
          <a:prstGeom prst="rect">
            <a:avLst/>
          </a:prstGeom>
        </p:spPr>
        <p:txBody>
          <a:bodyPr lIns="90000" rIns="90000" tIns="46800" bIns="46800" anchor="b"/>
          <a:p>
            <a:pPr/>
            <a:fld id="{614618AC-EB23-4890-8B02-DE0D4ECE5128}" type="slidenum">
              <a:rPr b="1" lang="ru-RU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&lt;номер&gt;</a:t>
            </a:fld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jpeg"/><Relationship Id="rId3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jpeg"/><Relationship Id="rId3" Type="http://schemas.openxmlformats.org/officeDocument/2006/relationships/slideLayout" Target="../slideLayouts/slideLayout1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7" descr="C:\Users\1\Downloads\Без названия (1).jpg"/>
          <p:cNvPicPr/>
          <p:nvPr/>
        </p:nvPicPr>
        <p:blipFill>
          <a:blip r:embed="rId1"/>
          <a:stretch/>
        </p:blipFill>
        <p:spPr>
          <a:xfrm>
            <a:off x="3564000" y="2924280"/>
            <a:ext cx="2143080" cy="2143080"/>
          </a:xfrm>
          <a:prstGeom prst="rect">
            <a:avLst/>
          </a:prstGeom>
          <a:ln>
            <a:noFill/>
          </a:ln>
        </p:spPr>
      </p:pic>
      <p:sp>
        <p:nvSpPr>
          <p:cNvPr id="93" name="TextShape 1"/>
          <p:cNvSpPr txBox="1"/>
          <p:nvPr/>
        </p:nvSpPr>
        <p:spPr>
          <a:xfrm>
            <a:off x="687240" y="983880"/>
            <a:ext cx="7840440" cy="1050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90000"/>
              </a:lnSpc>
            </a:pPr>
            <a:r>
              <a:rPr b="1" i="1" lang="ru-RU" sz="4400" spc="-1" strike="noStrike">
                <a:solidFill>
                  <a:srgbClr val="1817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Деловая игра</a:t>
            </a:r>
            <a:r>
              <a:rPr b="1" i="1" lang="ru-RU" sz="4400" spc="-1" strike="noStrike">
                <a:solidFill>
                  <a:srgbClr val="1817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
</a:t>
            </a:r>
            <a:r>
              <a:rPr b="1" i="1" lang="ru-RU" sz="4400" spc="-1" strike="noStrike">
                <a:solidFill>
                  <a:srgbClr val="1817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«Интеллектуальное кафе»</a:t>
            </a:r>
            <a:endParaRPr b="1" lang="ru-RU" sz="3600" spc="-1" strike="noStrike">
              <a:solidFill>
                <a:srgbClr val="d1282e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4" name="Picture 6" descr="C:\Users\1\Downloads\images (2).jpg"/>
          <p:cNvPicPr/>
          <p:nvPr/>
        </p:nvPicPr>
        <p:blipFill>
          <a:blip r:embed="rId2"/>
          <a:srcRect l="0" t="0" r="50014" b="0"/>
          <a:stretch/>
        </p:blipFill>
        <p:spPr>
          <a:xfrm>
            <a:off x="1187280" y="3621240"/>
            <a:ext cx="2043360" cy="2894040"/>
          </a:xfrm>
          <a:prstGeom prst="rect">
            <a:avLst/>
          </a:prstGeom>
          <a:ln>
            <a:noFill/>
          </a:ln>
        </p:spPr>
      </p:pic>
      <p:pic>
        <p:nvPicPr>
          <p:cNvPr id="95" name="Picture 8" descr=""/>
          <p:cNvPicPr/>
          <p:nvPr/>
        </p:nvPicPr>
        <p:blipFill>
          <a:blip r:embed="rId3"/>
          <a:srcRect l="50004" t="0" r="0" b="0"/>
          <a:stretch/>
        </p:blipFill>
        <p:spPr>
          <a:xfrm>
            <a:off x="6516720" y="3621240"/>
            <a:ext cx="2044800" cy="2889000"/>
          </a:xfrm>
          <a:prstGeom prst="rect">
            <a:avLst/>
          </a:prstGeom>
          <a:ln>
            <a:noFill/>
          </a:ln>
        </p:spPr>
      </p:pic>
      <p:sp>
        <p:nvSpPr>
          <p:cNvPr id="96" name="CustomShape 2"/>
          <p:cNvSpPr/>
          <p:nvPr/>
        </p:nvSpPr>
        <p:spPr>
          <a:xfrm>
            <a:off x="4745160" y="189000"/>
            <a:ext cx="3542760" cy="398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/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МКДОУ «Детский сад№12»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circl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 additive="repl">
                                        <p:cTn id="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834120" y="834120"/>
            <a:ext cx="7779960" cy="99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9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 родителями:</a:t>
            </a:r>
            <a:endParaRPr b="1" lang="ru-RU" sz="3600" spc="-1" strike="noStrike">
              <a:solidFill>
                <a:srgbClr val="d1282e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838080" y="2361960"/>
            <a:ext cx="7693200" cy="37242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15000"/>
              </a:lnSpc>
            </a:pPr>
            <a:r>
              <a:rPr b="1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С родителями: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1.Повышение компетентности родителей в вопросах организации летнего отдыха.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2.Привлечение семей к участию в воспитательно-образовательном процессе </a:t>
            </a: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посредством разных форм.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b="1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 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"/>
            </a:pPr>
            <a:r>
              <a:rPr b="1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 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circle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834120" y="834120"/>
            <a:ext cx="7779960" cy="99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/>
            <a:r>
              <a:rPr b="1" lang="ru-RU" sz="3600" spc="-1" strike="noStrike">
                <a:solidFill>
                  <a:srgbClr val="d1282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Ожидаемые результаты</a:t>
            </a:r>
            <a:endParaRPr b="1" lang="ru-RU" sz="3600" spc="-1" strike="noStrike">
              <a:solidFill>
                <a:srgbClr val="d1282e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838080" y="2361960"/>
            <a:ext cx="7981920" cy="37242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172800" indent="-1728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Повышение функциональных возможностей организма.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2800" indent="-172800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•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Снижение заболеваемости и приобщение детей к ЗОЖ.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2800" indent="-172800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•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Обогащение знаний детей, повышение их интереса к окружающему миру, творчеству, познанию.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2800" indent="-172800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•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Развитие интереса к природе, положительных эмоциональных отношений, желание беречь её и заботится о ней.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2800" indent="-172800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•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Формирование у детей привычки к здоровому образу жизни и развитие навыков безопасного поведения.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2800" indent="-172800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circle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834120" y="834120"/>
            <a:ext cx="7913160" cy="99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/>
            <a:r>
              <a:rPr b="1" lang="ru-RU" sz="3200" spc="-1" strike="noStrike" u="sng">
                <a:solidFill>
                  <a:srgbClr val="d1282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Новые санитарные правила работы детского сада от Распотребнадзора </a:t>
            </a:r>
            <a:endParaRPr b="1" lang="ru-RU" sz="3600" spc="-1" strike="noStrike">
              <a:solidFill>
                <a:srgbClr val="d1282e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TextShape 2"/>
          <p:cNvSpPr txBox="1"/>
          <p:nvPr/>
        </p:nvSpPr>
        <p:spPr>
          <a:xfrm>
            <a:off x="826920" y="2652840"/>
            <a:ext cx="6686640" cy="44956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457200" indent="-457200">
              <a:lnSpc>
                <a:spcPct val="80000"/>
              </a:lnSpc>
              <a:buClr>
                <a:srgbClr val="000000"/>
              </a:buClr>
              <a:buSzPct val="75000"/>
              <a:buFont typeface="Times New Roman"/>
              <a:buAutoNum type="arabicPeriod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Увеличить занятия на свежем воздухе.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7200">
              <a:lnSpc>
                <a:spcPct val="80000"/>
              </a:lnSpc>
              <a:buClr>
                <a:srgbClr val="000000"/>
              </a:buClr>
              <a:buSzPct val="75000"/>
              <a:buFont typeface="Times New Roman"/>
              <a:buAutoNum type="arabicPeriod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Исключить массовые мероприятия.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7200">
              <a:lnSpc>
                <a:spcPct val="80000"/>
              </a:lnSpc>
              <a:buClr>
                <a:srgbClr val="000000"/>
              </a:buClr>
              <a:buSzPct val="75000"/>
              <a:buFont typeface="Times New Roman"/>
              <a:buAutoNum type="arabicPeriod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Обеспечить проведение ежедневных утренних фильтров.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7200">
              <a:lnSpc>
                <a:spcPct val="80000"/>
              </a:lnSpc>
              <a:buClr>
                <a:srgbClr val="000000"/>
              </a:buClr>
              <a:buSzPct val="75000"/>
              <a:buFont typeface="Times New Roman"/>
              <a:buAutoNum type="arabicPeriod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Установить при входе в здание антисептик для рук.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7200">
              <a:lnSpc>
                <a:spcPct val="80000"/>
              </a:lnSpc>
              <a:buClr>
                <a:srgbClr val="000000"/>
              </a:buClr>
              <a:buSzPct val="75000"/>
              <a:buFont typeface="Times New Roman"/>
              <a:buAutoNum type="arabicPeriod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Вести масочно-перчаточные режим.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7200">
              <a:lnSpc>
                <a:spcPct val="80000"/>
              </a:lnSpc>
              <a:buClr>
                <a:srgbClr val="000000"/>
              </a:buClr>
              <a:buSzPct val="75000"/>
              <a:buFont typeface="Times New Roman"/>
              <a:buAutoNum type="arabicPeriod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Усилить гигиеническое воспитание детей и родителей. 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9" name="Picture 4" descr="C:\Users\1\Downloads\Без названия (3).jpg"/>
          <p:cNvPicPr/>
          <p:nvPr/>
        </p:nvPicPr>
        <p:blipFill>
          <a:blip r:embed="rId1"/>
          <a:stretch/>
        </p:blipFill>
        <p:spPr>
          <a:xfrm>
            <a:off x="7302600" y="3621240"/>
            <a:ext cx="1847880" cy="3249360"/>
          </a:xfrm>
          <a:prstGeom prst="rect">
            <a:avLst/>
          </a:prstGeom>
          <a:ln>
            <a:noFill/>
          </a:ln>
        </p:spPr>
      </p:pic>
    </p:spTree>
  </p:cSld>
  <p:transition>
    <p:circle/>
  </p:transition>
  <p:timing>
    <p:tnLst>
      <p:par>
        <p:cTn id="35" dur="indefinite" restart="never" nodeType="tmRoot">
          <p:childTnLst>
            <p:seq>
              <p:cTn id="36" dur="indefinite" nodeType="mainSeq">
                <p:childTnLst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48" dur="500"/>
                                        <p:tgtEl>
                                          <p:spTgt spid="118">
                                            <p:txEl>
                                              <p:pRg st="0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7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53" dur="500"/>
                                        <p:tgtEl>
                                          <p:spTgt spid="118">
                                            <p:txEl>
                                              <p:pRg st="37" end="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69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58" dur="500"/>
                                        <p:tgtEl>
                                          <p:spTgt spid="118">
                                            <p:txEl>
                                              <p:pRg st="69" end="1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21" end="1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63" dur="500"/>
                                        <p:tgtEl>
                                          <p:spTgt spid="118">
                                            <p:txEl>
                                              <p:pRg st="121" end="1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71" end="2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68" dur="500"/>
                                        <p:tgtEl>
                                          <p:spTgt spid="118">
                                            <p:txEl>
                                              <p:pRg st="171" end="2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04" end="2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73" dur="500"/>
                                        <p:tgtEl>
                                          <p:spTgt spid="118">
                                            <p:txEl>
                                              <p:pRg st="204" end="2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834120" y="834120"/>
            <a:ext cx="7779960" cy="99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/>
            <a:r>
              <a:rPr b="1" lang="ru-RU" sz="3200" spc="-1" strike="noStrike">
                <a:solidFill>
                  <a:srgbClr val="d1282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Второе блюдо «Радуга вкуса»</a:t>
            </a:r>
            <a:endParaRPr b="1" lang="ru-RU" sz="3600" spc="-1" strike="noStrike">
              <a:solidFill>
                <a:srgbClr val="d1282e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1" name="Picture 4" descr="C:\Users\1\Downloads\images (6).jpg"/>
          <p:cNvPicPr/>
          <p:nvPr/>
        </p:nvPicPr>
        <p:blipFill>
          <a:blip r:embed="rId1"/>
          <a:stretch/>
        </p:blipFill>
        <p:spPr>
          <a:xfrm>
            <a:off x="3700440" y="2700360"/>
            <a:ext cx="2676600" cy="3627360"/>
          </a:xfrm>
          <a:prstGeom prst="rect">
            <a:avLst/>
          </a:prstGeom>
          <a:ln>
            <a:noFill/>
          </a:ln>
        </p:spPr>
      </p:pic>
      <p:pic>
        <p:nvPicPr>
          <p:cNvPr id="122" name="Picture 5" descr="C:\Users\1\Downloads\Без названия (4).jpg"/>
          <p:cNvPicPr/>
          <p:nvPr/>
        </p:nvPicPr>
        <p:blipFill>
          <a:blip r:embed="rId2"/>
          <a:srcRect l="22244" t="0" r="0" b="9629"/>
          <a:stretch/>
        </p:blipFill>
        <p:spPr>
          <a:xfrm>
            <a:off x="7236000" y="0"/>
            <a:ext cx="1908000" cy="2349360"/>
          </a:xfrm>
          <a:prstGeom prst="rect">
            <a:avLst/>
          </a:prstGeom>
          <a:ln>
            <a:noFill/>
          </a:ln>
        </p:spPr>
      </p:pic>
    </p:spTree>
  </p:cSld>
  <p:transition>
    <p:circle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834120" y="834120"/>
            <a:ext cx="7779960" cy="99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/>
            <a:r>
              <a:rPr b="1" lang="ru-RU" sz="3600" spc="-1" strike="noStrike">
                <a:solidFill>
                  <a:srgbClr val="d1282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Перспективы развития ДОУ</a:t>
            </a:r>
            <a:endParaRPr b="1" lang="ru-RU" sz="3600" spc="-1" strike="noStrike">
              <a:solidFill>
                <a:srgbClr val="d1282e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TextShape 2"/>
          <p:cNvSpPr txBox="1"/>
          <p:nvPr/>
        </p:nvSpPr>
        <p:spPr>
          <a:xfrm>
            <a:off x="838080" y="2361960"/>
            <a:ext cx="7693200" cy="3724200"/>
          </a:xfrm>
          <a:prstGeom prst="rect">
            <a:avLst/>
          </a:prstGeom>
          <a:noFill/>
          <a:ln>
            <a:noFill/>
          </a:ln>
        </p:spPr>
      </p:sp>
      <p:pic>
        <p:nvPicPr>
          <p:cNvPr id="125" name="Picture 4" descr=""/>
          <p:cNvPicPr/>
          <p:nvPr/>
        </p:nvPicPr>
        <p:blipFill>
          <a:blip r:embed="rId1"/>
          <a:stretch/>
        </p:blipFill>
        <p:spPr>
          <a:xfrm>
            <a:off x="7691400" y="0"/>
            <a:ext cx="1440000" cy="1577880"/>
          </a:xfrm>
          <a:prstGeom prst="rect">
            <a:avLst/>
          </a:prstGeom>
          <a:ln>
            <a:noFill/>
          </a:ln>
        </p:spPr>
      </p:pic>
    </p:spTree>
  </p:cSld>
  <p:transition>
    <p:circle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834120" y="834120"/>
            <a:ext cx="7779960" cy="99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/>
            <a:r>
              <a:rPr b="1" lang="ru-RU" sz="3600" spc="-1" strike="noStrike">
                <a:solidFill>
                  <a:srgbClr val="d1282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Годовой план ДОУ</a:t>
            </a:r>
            <a:endParaRPr b="1" lang="ru-RU" sz="3600" spc="-1" strike="noStrike">
              <a:solidFill>
                <a:srgbClr val="d1282e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TextShape 2"/>
          <p:cNvSpPr txBox="1"/>
          <p:nvPr/>
        </p:nvSpPr>
        <p:spPr>
          <a:xfrm>
            <a:off x="838080" y="2361960"/>
            <a:ext cx="7693200" cy="3724200"/>
          </a:xfrm>
          <a:prstGeom prst="rect">
            <a:avLst/>
          </a:prstGeom>
          <a:noFill/>
          <a:ln>
            <a:noFill/>
          </a:ln>
        </p:spPr>
      </p:sp>
      <p:pic>
        <p:nvPicPr>
          <p:cNvPr id="128" name="Picture 4" descr=""/>
          <p:cNvPicPr/>
          <p:nvPr/>
        </p:nvPicPr>
        <p:blipFill>
          <a:blip r:embed="rId1"/>
          <a:stretch/>
        </p:blipFill>
        <p:spPr>
          <a:xfrm>
            <a:off x="7705800" y="0"/>
            <a:ext cx="1438200" cy="1579680"/>
          </a:xfrm>
          <a:prstGeom prst="rect">
            <a:avLst/>
          </a:prstGeom>
          <a:ln>
            <a:noFill/>
          </a:ln>
        </p:spPr>
      </p:pic>
    </p:spTree>
  </p:cSld>
  <p:transition>
    <p:circle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834120" y="834120"/>
            <a:ext cx="7779960" cy="99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/>
            <a:r>
              <a:rPr b="1" lang="ru-RU" sz="3600" spc="-1" strike="noStrike">
                <a:solidFill>
                  <a:srgbClr val="d1282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Аттестация </a:t>
            </a:r>
            <a:endParaRPr b="1" lang="ru-RU" sz="3600" spc="-1" strike="noStrike">
              <a:solidFill>
                <a:srgbClr val="d1282e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0" name="Picture 4" descr="C:\Users\1\Downloads\images (7).jpg"/>
          <p:cNvPicPr/>
          <p:nvPr/>
        </p:nvPicPr>
        <p:blipFill>
          <a:blip r:embed="rId1"/>
          <a:stretch/>
        </p:blipFill>
        <p:spPr>
          <a:xfrm>
            <a:off x="2340000" y="2565360"/>
            <a:ext cx="4680000" cy="3505320"/>
          </a:xfrm>
          <a:prstGeom prst="rect">
            <a:avLst/>
          </a:prstGeom>
          <a:ln>
            <a:noFill/>
          </a:ln>
        </p:spPr>
      </p:pic>
    </p:spTree>
  </p:cSld>
  <p:transition>
    <p:circle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834120" y="834120"/>
            <a:ext cx="7779960" cy="99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/>
            <a:r>
              <a:rPr b="1" lang="ru-RU" sz="2000" spc="-1" strike="noStrike">
                <a:solidFill>
                  <a:srgbClr val="d1282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Курсовая подготовка педагогов и специалистов ДОУ по повышению компьютерной грамотности и дистанционным технологиям</a:t>
            </a:r>
            <a:endParaRPr b="1" lang="ru-RU" sz="3600" spc="-1" strike="noStrike">
              <a:solidFill>
                <a:srgbClr val="d1282e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2" name="Picture 5" descr="C:\Users\1\Downloads\depositphotos_21083485-stock-photo-3d-man-at-the-crossroads.jpg"/>
          <p:cNvPicPr/>
          <p:nvPr/>
        </p:nvPicPr>
        <p:blipFill>
          <a:blip r:embed="rId1"/>
          <a:stretch/>
        </p:blipFill>
        <p:spPr>
          <a:xfrm>
            <a:off x="1116000" y="2747880"/>
            <a:ext cx="1979640" cy="1979640"/>
          </a:xfrm>
          <a:prstGeom prst="rect">
            <a:avLst/>
          </a:prstGeom>
          <a:ln>
            <a:noFill/>
          </a:ln>
        </p:spPr>
      </p:pic>
      <p:pic>
        <p:nvPicPr>
          <p:cNvPr id="133" name="Picture 6" descr="C:\Users\1\Downloads\unnamed.jpg"/>
          <p:cNvPicPr/>
          <p:nvPr/>
        </p:nvPicPr>
        <p:blipFill>
          <a:blip r:embed="rId2"/>
          <a:stretch/>
        </p:blipFill>
        <p:spPr>
          <a:xfrm>
            <a:off x="3492360" y="2708280"/>
            <a:ext cx="4535640" cy="3606840"/>
          </a:xfrm>
          <a:prstGeom prst="rect">
            <a:avLst/>
          </a:prstGeom>
          <a:ln>
            <a:noFill/>
          </a:ln>
        </p:spPr>
      </p:pic>
    </p:spTree>
  </p:cSld>
  <p:transition>
    <p:circle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834120" y="834120"/>
            <a:ext cx="7779960" cy="99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/>
            <a:r>
              <a:rPr b="1" lang="ru-RU" sz="2800" spc="-1" strike="noStrike">
                <a:solidFill>
                  <a:srgbClr val="d1282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Актуальные темы повышения квалификации </a:t>
            </a:r>
            <a:endParaRPr b="1" lang="ru-RU" sz="3600" spc="-1" strike="noStrike">
              <a:solidFill>
                <a:srgbClr val="d1282e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TextShape 2"/>
          <p:cNvSpPr txBox="1"/>
          <p:nvPr/>
        </p:nvSpPr>
        <p:spPr>
          <a:xfrm>
            <a:off x="838080" y="2361960"/>
            <a:ext cx="7693200" cy="37242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171360" indent="-171360">
              <a:lnSpc>
                <a:spcPct val="100000"/>
              </a:lnSpc>
              <a:buClr>
                <a:srgbClr val="000000"/>
              </a:buClr>
              <a:buSzPct val="75000"/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Цифровые технологии в образовании.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SzPct val="75000"/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Гаджеты и дошкольники.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SzPct val="75000"/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Интерактивные  платформы для дистанционного обучения.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SzPct val="75000"/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Методика дистанционного обучения.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circle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834120" y="834120"/>
            <a:ext cx="7779960" cy="99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/>
            <a:r>
              <a:rPr b="1" lang="ru-RU" sz="2800" spc="-1" strike="noStrike">
                <a:solidFill>
                  <a:srgbClr val="d1282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Добавки</a:t>
            </a:r>
            <a:endParaRPr b="1" lang="ru-RU" sz="3600" spc="-1" strike="noStrike">
              <a:solidFill>
                <a:srgbClr val="d1282e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838080" y="2361960"/>
            <a:ext cx="7693200" cy="37242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171360" indent="-171360" algn="just">
              <a:lnSpc>
                <a:spcPct val="100000"/>
              </a:lnSpc>
              <a:buClr>
                <a:srgbClr val="000000"/>
              </a:buClr>
              <a:buSzPct val="75000"/>
              <a:buFont typeface="Times New Roman"/>
              <a:buAutoNum type="arabicPeriod"/>
            </a:pPr>
            <a:r>
              <a:rPr b="1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Первая добавка</a:t>
            </a: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в фирменном блюде –новые годовые задачи- повысить  ИКТ компетентность педагогов  и внедрить в образовательный процесс  цифровые образовательные ресурсы.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360" algn="just">
              <a:lnSpc>
                <a:spcPct val="100000"/>
              </a:lnSpc>
              <a:buClr>
                <a:srgbClr val="000000"/>
              </a:buClr>
              <a:buSzPct val="75000"/>
              <a:buFont typeface="Times New Roman"/>
              <a:buAutoNum type="arabicPeriod"/>
            </a:pPr>
            <a:r>
              <a:rPr b="1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Вторая добавка –  </a:t>
            </a: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в раздел «Система внутреннего контроля». Оперативный контроль –контроль соблюдения санитарных требований Распотребнадзора к утреннему фильтру, работе с детьми и санитарному состоянию групп.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360" algn="just">
              <a:lnSpc>
                <a:spcPct val="100000"/>
              </a:lnSpc>
              <a:buClr>
                <a:srgbClr val="000000"/>
              </a:buClr>
              <a:buSzPct val="75000"/>
              <a:buFont typeface="Times New Roman"/>
              <a:buAutoNum type="arabicPeriod"/>
            </a:pPr>
            <a:r>
              <a:rPr b="1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Третья добавка- </a:t>
            </a: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в раздел  «Взаимодействие с семьями воспитанников  -мероприятия в дистанционном формате.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360" algn="just">
              <a:lnSpc>
                <a:spcPct val="100000"/>
              </a:lnSpc>
              <a:buClr>
                <a:srgbClr val="000000"/>
              </a:buClr>
              <a:buSzPct val="75000"/>
              <a:buFont typeface="Times New Roman"/>
              <a:buAutoNum type="arabicPeriod"/>
            </a:pPr>
            <a:r>
              <a:rPr b="1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В прошлом году </a:t>
            </a: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в состав фирменного блюда входил важный ингредиент, от которого в первом полугодии нового года по требованиям Роспотребнадзора нам пришлось отказаться-это общесадовские мероприятия, в том числе с участием родителей. Но мы включили в рецепт новые ингредиенты ( групповые мероприятия), которые добавили блюду особый вкус.       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circl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" name="Table 1"/>
          <p:cNvGraphicFramePr/>
          <p:nvPr/>
        </p:nvGraphicFramePr>
        <p:xfrm>
          <a:off x="-25560" y="0"/>
          <a:ext cx="9169560" cy="6858000"/>
        </p:xfrm>
        <a:graphic>
          <a:graphicData uri="http://schemas.openxmlformats.org/drawingml/2006/table">
            <a:tbl>
              <a:tblPr/>
              <a:tblGrid>
                <a:gridCol w="349560"/>
                <a:gridCol w="4714560"/>
                <a:gridCol w="4105440"/>
              </a:tblGrid>
              <a:tr h="658800">
                <a:tc gridSpan="3">
                  <a:txBody>
                    <a:bodyPr lIns="68400" rIns="68400" tIns="0" bIns="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2800" spc="-1" strike="noStrike">
                          <a:solidFill>
                            <a:srgbClr val="595959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ПОВЕСТКА (меню)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5c201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</a:tr>
              <a:tr h="946080">
                <a:tc>
                  <a:txBody>
                    <a:bodyPr lIns="68400" rIns="68400" tIns="0" bIns="0"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be9cb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Выполнение решений предыдущего педсовета –подготовка итогов летней оздоровительной работы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be9cb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заведующая-управляющий кафе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Романова Л.В.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старший воспитатель-шеф повар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Кузакова Е.В.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be9cb"/>
                    </a:solidFill>
                  </a:tcPr>
                </a:tc>
              </a:tr>
              <a:tr h="1893960">
                <a:tc>
                  <a:txBody>
                    <a:bodyPr lIns="68400" rIns="68400" tIns="0" bIns="0"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df4e7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Результаты итогового оперативного контроля по теме «Готовность групп к новому учебному году» с учётом санитарных требований»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презентация ППРС групп 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df4e7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заведующий –управляющий кафе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Романова Л.В.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старший воспитатель-шеф повар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Кузакова Е.В.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воспитатели –повара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Косыгина В.П., Антипина Е.С., Потапова М.Е.,  Антипина М.В., Ильинова Л.В.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df4e7"/>
                    </a:solidFill>
                  </a:tcPr>
                </a:tc>
              </a:tr>
              <a:tr h="711360">
                <a:tc>
                  <a:txBody>
                    <a:bodyPr lIns="68400" rIns="68400" tIns="0" bIns="0"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be9cb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Рассмотрение  и утверждение плана работы детского сада нам 2020-2021 учебный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be9cb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старший воспитатель-шеф повар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Кузакова Е.В.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be9cb"/>
                    </a:solidFill>
                  </a:tcPr>
                </a:tc>
              </a:tr>
              <a:tr h="709560">
                <a:tc>
                  <a:txBody>
                    <a:bodyPr lIns="68400" rIns="68400" tIns="0" bIns="0"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df4e7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Работа аттестационной комиссии в 2020-2021 учебном году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df4e7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музыкальный руководитель-су-шеф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Ярыгина Т.А.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df4e7"/>
                    </a:solidFill>
                  </a:tcPr>
                </a:tc>
              </a:tr>
              <a:tr h="504720">
                <a:tc>
                  <a:txBody>
                    <a:bodyPr lIns="68400" rIns="68400" tIns="0" bIns="0"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be9cb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Внесение изменений и дополнений в ООП ДОУ детского сада 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be9cb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старший воспитатель-шеф повар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Кузакова Е.В. 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be9cb"/>
                    </a:solidFill>
                  </a:tcPr>
                </a:tc>
              </a:tr>
              <a:tr h="928800">
                <a:tc>
                  <a:txBody>
                    <a:bodyPr lIns="68400" rIns="68400" tIns="0" bIns="0"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6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df4e7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Обобщение педагогического опыта по теме «Развитие познавательной инициативы детей дошкольного возраста посредством дистанционной работы с родителями» 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df4e7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воспитатель-повар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Антипина Е.С.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воспитатель-повар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Волнина В.В.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df4e7"/>
                    </a:solidFill>
                  </a:tcPr>
                </a:tc>
              </a:tr>
              <a:tr h="504720">
                <a:tc>
                  <a:txBody>
                    <a:bodyPr lIns="68400" rIns="68400" tIns="0" bIns="0"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be9cb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Рефлексия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be9cb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заведующая-управляющий кафе  Романова Л.В.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старший воспитатель-шеф повар Кузакова Е.В.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5760">
                      <a:solidFill>
                        <a:srgbClr val="000000"/>
                      </a:solidFill>
                    </a:lnL>
                    <a:lnR w="5760">
                      <a:solidFill>
                        <a:srgbClr val="000000"/>
                      </a:solidFill>
                    </a:lnR>
                    <a:lnT w="5760">
                      <a:solidFill>
                        <a:srgbClr val="000000"/>
                      </a:solidFill>
                    </a:lnT>
                    <a:lnB w="5760">
                      <a:solidFill>
                        <a:srgbClr val="000000"/>
                      </a:solidFill>
                    </a:lnB>
                    <a:solidFill>
                      <a:srgbClr val="fbe9cb"/>
                    </a:solidFill>
                  </a:tcPr>
                </a:tc>
              </a:tr>
            </a:tbl>
          </a:graphicData>
        </a:graphic>
      </p:graphicFrame>
      <p:pic>
        <p:nvPicPr>
          <p:cNvPr id="98" name="Picture 2" descr=""/>
          <p:cNvPicPr/>
          <p:nvPr/>
        </p:nvPicPr>
        <p:blipFill>
          <a:blip r:embed="rId1"/>
          <a:stretch/>
        </p:blipFill>
        <p:spPr>
          <a:xfrm>
            <a:off x="7910640" y="2924280"/>
            <a:ext cx="1233360" cy="3025800"/>
          </a:xfrm>
          <a:prstGeom prst="rect">
            <a:avLst/>
          </a:prstGeom>
          <a:ln>
            <a:noFill/>
          </a:ln>
        </p:spPr>
      </p:pic>
    </p:spTree>
  </p:cSld>
  <p:transition>
    <p:circle/>
  </p:transition>
  <p:timing>
    <p:tnLst>
      <p:par>
        <p:cTn id="10" dur="indefinite" restart="never" nodeType="tmRoot">
          <p:childTnLst>
            <p:seq>
              <p:cTn id="11" dur="indefinite" nodeType="mainSeq"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4" descr="C:\Users\1\Downloads\Без названия (6).jpg"/>
          <p:cNvPicPr/>
          <p:nvPr/>
        </p:nvPicPr>
        <p:blipFill>
          <a:blip r:embed="rId1"/>
          <a:stretch/>
        </p:blipFill>
        <p:spPr>
          <a:xfrm>
            <a:off x="2916360" y="2421000"/>
            <a:ext cx="4576680" cy="3456000"/>
          </a:xfrm>
          <a:prstGeom prst="rect">
            <a:avLst/>
          </a:prstGeom>
          <a:ln>
            <a:noFill/>
          </a:ln>
        </p:spPr>
      </p:pic>
      <p:pic>
        <p:nvPicPr>
          <p:cNvPr id="139" name="Picture 6" descr="C:\Users\1\Downloads\images (9).jpg"/>
          <p:cNvPicPr/>
          <p:nvPr/>
        </p:nvPicPr>
        <p:blipFill>
          <a:blip r:embed="rId2"/>
          <a:stretch/>
        </p:blipFill>
        <p:spPr>
          <a:xfrm>
            <a:off x="4140360" y="4714920"/>
            <a:ext cx="2143080" cy="2143080"/>
          </a:xfrm>
          <a:prstGeom prst="rect">
            <a:avLst/>
          </a:prstGeom>
          <a:ln>
            <a:noFill/>
          </a:ln>
        </p:spPr>
      </p:pic>
    </p:spTree>
  </p:cSld>
  <p:transition>
    <p:circle/>
  </p:transition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834840" y="835200"/>
            <a:ext cx="7778520" cy="10080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/>
            <a:r>
              <a:rPr b="1" lang="ru-RU" sz="3600" spc="-1" strike="noStrike">
                <a:solidFill>
                  <a:srgbClr val="d1282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Вопрос1 </a:t>
            </a:r>
            <a:endParaRPr b="1" lang="ru-RU" sz="3600" spc="-1" strike="noStrike">
              <a:solidFill>
                <a:srgbClr val="d1282e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CustomShape 2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CustomShape 3"/>
          <p:cNvSpPr/>
          <p:nvPr/>
        </p:nvSpPr>
        <p:spPr>
          <a:xfrm>
            <a:off x="-3600" y="1004760"/>
            <a:ext cx="225000" cy="42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CustomShape 4"/>
          <p:cNvSpPr/>
          <p:nvPr/>
        </p:nvSpPr>
        <p:spPr>
          <a:xfrm>
            <a:off x="7260840" y="5877000"/>
            <a:ext cx="269280" cy="39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CustomShape 5"/>
          <p:cNvSpPr/>
          <p:nvPr/>
        </p:nvSpPr>
        <p:spPr>
          <a:xfrm>
            <a:off x="900000" y="2492280"/>
            <a:ext cx="7899480" cy="2226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Считаете ли вы, что ребёнок должен: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Times New Roman"/>
              <a:buAutoNum type="alphaLcParenR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делиться с вами  мыслями, чувствами;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Times New Roman"/>
              <a:buAutoNum type="alphaLcParenR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говорить вам только то, что сам захочет;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Times New Roman"/>
              <a:buAutoNum type="alphaLcParenR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оставлять свои мысли и переживания при себе.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circle/>
  </p:transition>
  <p:timing>
    <p:tnLst>
      <p:par>
        <p:cTn id="74" dur="indefinite" restart="never" nodeType="tmRoot">
          <p:childTnLst>
            <p:seq>
              <p:cTn id="75" dur="indefinite" nodeType="mainSeq">
                <p:childTnLst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8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834840" y="835200"/>
            <a:ext cx="7778520" cy="10080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/>
            <a:r>
              <a:rPr b="1" lang="ru-RU" sz="3600" spc="-1" strike="noStrike">
                <a:solidFill>
                  <a:srgbClr val="d1282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Вопрос 2 </a:t>
            </a:r>
            <a:endParaRPr b="1" lang="ru-RU" sz="3600" spc="-1" strike="noStrike">
              <a:solidFill>
                <a:srgbClr val="d1282e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CustomShape 3"/>
          <p:cNvSpPr/>
          <p:nvPr/>
        </p:nvSpPr>
        <p:spPr>
          <a:xfrm>
            <a:off x="-3600" y="1004760"/>
            <a:ext cx="225000" cy="42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CustomShape 4"/>
          <p:cNvSpPr/>
          <p:nvPr/>
        </p:nvSpPr>
        <p:spPr>
          <a:xfrm>
            <a:off x="7260840" y="5877000"/>
            <a:ext cx="269280" cy="39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CustomShape 5"/>
          <p:cNvSpPr/>
          <p:nvPr/>
        </p:nvSpPr>
        <p:spPr>
          <a:xfrm>
            <a:off x="900000" y="2492280"/>
            <a:ext cx="7899480" cy="3506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Если ребёнок взял у другого ребёнка  без спроса игрушку, карандаш, то вы: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Times New Roman"/>
              <a:buAutoNum type="alphaLcParenR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доверительно с ним говорите и предоставите  возможность самому принять решение;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Times New Roman"/>
              <a:buAutoNum type="alphaLcParenR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дети сами  разберутся в своих проблемах;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Times New Roman"/>
              <a:buAutoNum type="alphaLcParenR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известите об этом всех детей и заставите вернуть взятое с извинениями.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circle/>
  </p:transition>
  <p:timing>
    <p:tnLst>
      <p:par>
        <p:cTn id="81" dur="indefinite" restart="never" nodeType="tmRoot">
          <p:childTnLst>
            <p:seq>
              <p:cTn id="82" dur="indefinite" nodeType="mainSeq">
                <p:childTnLst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8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834840" y="835200"/>
            <a:ext cx="7778520" cy="10080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/>
            <a:r>
              <a:rPr b="1" lang="ru-RU" sz="3600" spc="-1" strike="noStrike">
                <a:solidFill>
                  <a:srgbClr val="d1282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Вопрос 3 </a:t>
            </a:r>
            <a:endParaRPr b="1" lang="ru-RU" sz="3600" spc="-1" strike="noStrike">
              <a:solidFill>
                <a:srgbClr val="d1282e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CustomShape 2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CustomShape 3"/>
          <p:cNvSpPr/>
          <p:nvPr/>
        </p:nvSpPr>
        <p:spPr>
          <a:xfrm>
            <a:off x="-3600" y="1004760"/>
            <a:ext cx="225000" cy="42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CustomShape 4"/>
          <p:cNvSpPr/>
          <p:nvPr/>
        </p:nvSpPr>
        <p:spPr>
          <a:xfrm>
            <a:off x="7260840" y="5877000"/>
            <a:ext cx="269280" cy="39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CustomShape 5"/>
          <p:cNvSpPr/>
          <p:nvPr/>
        </p:nvSpPr>
        <p:spPr>
          <a:xfrm>
            <a:off x="900000" y="2492280"/>
            <a:ext cx="7899480" cy="3933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Подвижный, суетливый, иногда недисциплинированный ребёнок на занятии был сосредоточен, аккуратен и хорошо выполнил задание, как вы поступите: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Times New Roman"/>
              <a:buAutoNum type="alphaLcParenR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похвалите и всем  детям покажите его работу;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Times New Roman"/>
              <a:buAutoNum type="alphaLcParenR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проявите заинтересованность, выясните, почему так хорошо получилось сегодня;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Times New Roman"/>
              <a:buAutoNum type="alphaLcParenR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скажите ему «всегда  бы так занимался».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circle/>
  </p:transition>
  <p:timing>
    <p:tnLst>
      <p:par>
        <p:cTn id="88" dur="indefinite" restart="never" nodeType="tmRoot">
          <p:childTnLst>
            <p:seq>
              <p:cTn id="89" dur="indefinite" nodeType="mainSeq">
                <p:childTnLst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9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834840" y="835200"/>
            <a:ext cx="7778520" cy="10080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/>
            <a:r>
              <a:rPr b="1" lang="ru-RU" sz="3600" spc="-1" strike="noStrike">
                <a:solidFill>
                  <a:srgbClr val="d1282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Вопрос 4  </a:t>
            </a:r>
            <a:endParaRPr b="1" lang="ru-RU" sz="3600" spc="-1" strike="noStrike">
              <a:solidFill>
                <a:srgbClr val="d1282e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CustomShape 3"/>
          <p:cNvSpPr/>
          <p:nvPr/>
        </p:nvSpPr>
        <p:spPr>
          <a:xfrm>
            <a:off x="-3600" y="1004760"/>
            <a:ext cx="225000" cy="42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CustomShape 4"/>
          <p:cNvSpPr/>
          <p:nvPr/>
        </p:nvSpPr>
        <p:spPr>
          <a:xfrm>
            <a:off x="7260840" y="5877000"/>
            <a:ext cx="269280" cy="39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CustomShape 5"/>
          <p:cNvSpPr/>
          <p:nvPr/>
        </p:nvSpPr>
        <p:spPr>
          <a:xfrm>
            <a:off x="900000" y="2492280"/>
            <a:ext cx="7899480" cy="3080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Ребёнок при входе в группу не поздоровался. Как вы поступите 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Times New Roman"/>
              <a:buAutoNum type="alphaLcParenR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заставите его поздороваться 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Times New Roman"/>
              <a:buAutoNum type="alphaLcParenR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не обратите  на него внимание;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Times New Roman"/>
              <a:buAutoNum type="alphaLcParenR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сразу же вступите с ним общение, не упоминая его промаха.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circle/>
  </p:transition>
  <p:timing>
    <p:tnLst>
      <p:par>
        <p:cTn id="95" dur="indefinite" restart="never" nodeType="tmRoot">
          <p:childTnLst>
            <p:seq>
              <p:cTn id="96" dur="indefinite" nodeType="mainSeq">
                <p:childTnLst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0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834840" y="835200"/>
            <a:ext cx="7778520" cy="10080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/>
            <a:r>
              <a:rPr b="1" lang="ru-RU" sz="3600" spc="-1" strike="noStrike">
                <a:solidFill>
                  <a:srgbClr val="d1282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Вопрос 5  </a:t>
            </a:r>
            <a:endParaRPr b="1" lang="ru-RU" sz="3600" spc="-1" strike="noStrike">
              <a:solidFill>
                <a:srgbClr val="d1282e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CustomShape 3"/>
          <p:cNvSpPr/>
          <p:nvPr/>
        </p:nvSpPr>
        <p:spPr>
          <a:xfrm>
            <a:off x="-3600" y="1004760"/>
            <a:ext cx="225000" cy="42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CustomShape 4"/>
          <p:cNvSpPr/>
          <p:nvPr/>
        </p:nvSpPr>
        <p:spPr>
          <a:xfrm>
            <a:off x="7260840" y="5877000"/>
            <a:ext cx="269280" cy="39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CustomShape 5"/>
          <p:cNvSpPr/>
          <p:nvPr/>
        </p:nvSpPr>
        <p:spPr>
          <a:xfrm>
            <a:off x="900000" y="2492280"/>
            <a:ext cx="7899480" cy="3933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Дети спокойно занимаются. У вас есть свободная минутка. Что вы предпочтёте  делать: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Times New Roman"/>
              <a:buAutoNum type="alphaLcParenR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спокойно, не вмешиваясь, наблюдать, как они общаются и работают 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Times New Roman"/>
              <a:buAutoNum type="alphaLcParenR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помочь, подсказать, сделать замечание;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Times New Roman"/>
              <a:buAutoNum type="alphaLcParenR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заниматься своими делами (записи, подготовка). 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circle/>
  </p:transition>
  <p:timing>
    <p:tnLst>
      <p:par>
        <p:cTn id="102" dur="indefinite" restart="never" nodeType="tmRoot">
          <p:childTnLst>
            <p:seq>
              <p:cTn id="103" dur="indefinite" nodeType="mainSeq">
                <p:childTnLst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0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834840" y="835200"/>
            <a:ext cx="7778520" cy="10080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/>
            <a:r>
              <a:rPr b="1" lang="ru-RU" sz="3600" spc="-1" strike="noStrike">
                <a:solidFill>
                  <a:srgbClr val="d1282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Вопрос 6  </a:t>
            </a:r>
            <a:endParaRPr b="1" lang="ru-RU" sz="3600" spc="-1" strike="noStrike">
              <a:solidFill>
                <a:srgbClr val="d1282e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CustomShape 3"/>
          <p:cNvSpPr/>
          <p:nvPr/>
        </p:nvSpPr>
        <p:spPr>
          <a:xfrm>
            <a:off x="-3600" y="1004760"/>
            <a:ext cx="225000" cy="42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4"/>
          <p:cNvSpPr/>
          <p:nvPr/>
        </p:nvSpPr>
        <p:spPr>
          <a:xfrm>
            <a:off x="7260840" y="5877000"/>
            <a:ext cx="269280" cy="39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CustomShape 5"/>
          <p:cNvSpPr/>
          <p:nvPr/>
        </p:nvSpPr>
        <p:spPr>
          <a:xfrm>
            <a:off x="900000" y="2492280"/>
            <a:ext cx="7899480" cy="4359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Какая точка зрения кажется вам правильной: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Times New Roman"/>
              <a:buAutoNum type="alphaLcParenR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чувства переживания ребёнка ещё поверхностны, быстро проходящие, и на них не стоит обращать внимания;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Times New Roman"/>
              <a:buAutoNum type="alphaLcParenR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эмоции ребёнка, его переживания –это важные факторы, с их помощью можно эффективно обучать и воспитывать;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Times New Roman"/>
              <a:buAutoNum type="alphaLcParenR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чувства ребёнка удивительны, переживания его значимы, к ним нужно относиться бережно, с большим тактом.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circle/>
  </p:transition>
  <p:timing>
    <p:tnLst>
      <p:par>
        <p:cTn id="109" dur="indefinite" restart="never" nodeType="tmRoot">
          <p:childTnLst>
            <p:seq>
              <p:cTn id="110" dur="indefinite" nodeType="mainSeq">
                <p:childTnLst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1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834840" y="835200"/>
            <a:ext cx="7778520" cy="10080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/>
            <a:r>
              <a:rPr b="1" lang="ru-RU" sz="3600" spc="-1" strike="noStrike">
                <a:solidFill>
                  <a:srgbClr val="d1282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Вопрос 7  </a:t>
            </a:r>
            <a:endParaRPr b="1" lang="ru-RU" sz="3600" spc="-1" strike="noStrike">
              <a:solidFill>
                <a:srgbClr val="d1282e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CustomShape 3"/>
          <p:cNvSpPr/>
          <p:nvPr/>
        </p:nvSpPr>
        <p:spPr>
          <a:xfrm>
            <a:off x="-3600" y="1004760"/>
            <a:ext cx="225000" cy="42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CustomShape 4"/>
          <p:cNvSpPr/>
          <p:nvPr/>
        </p:nvSpPr>
        <p:spPr>
          <a:xfrm>
            <a:off x="7260840" y="5877000"/>
            <a:ext cx="269280" cy="39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CustomShape 5"/>
          <p:cNvSpPr/>
          <p:nvPr/>
        </p:nvSpPr>
        <p:spPr>
          <a:xfrm>
            <a:off x="900000" y="2492280"/>
            <a:ext cx="7899480" cy="3873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Ваша исходная позиция в работе с детьми: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Times New Roman"/>
              <a:buAutoNum type="alphaLcParenR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ребёнок слаб, неразумен, неопытен, и только взрослый может и должен научит его воспитывать;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Times New Roman"/>
              <a:buAutoNum type="alphaLcParenR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у ребёнка много возможностей для саморазвития, взрослый должен максимально повышать активность каждого ребёнка;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Times New Roman"/>
              <a:buAutoNum type="alphaLcParenR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ребёнок развивается неуправляемо, находится под влиянием наследственности и семьи, поэтому  главная задача, чтобы он был здоров, накормлен, не нарушал дисциплины.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circle/>
  </p:transition>
  <p:timing>
    <p:tnLst>
      <p:par>
        <p:cTn id="116" dur="indefinite" restart="never" nodeType="tmRoot">
          <p:childTnLst>
            <p:seq>
              <p:cTn id="117" dur="indefinite" nodeType="mainSeq">
                <p:childTnLst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2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834840" y="835200"/>
            <a:ext cx="7778520" cy="10080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/>
            <a:r>
              <a:rPr b="1" lang="ru-RU" sz="3600" spc="-1" strike="noStrike">
                <a:solidFill>
                  <a:srgbClr val="d1282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Вопрос 8  </a:t>
            </a:r>
            <a:endParaRPr b="1" lang="ru-RU" sz="3600" spc="-1" strike="noStrike">
              <a:solidFill>
                <a:srgbClr val="d1282e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CustomShape 3"/>
          <p:cNvSpPr/>
          <p:nvPr/>
        </p:nvSpPr>
        <p:spPr>
          <a:xfrm>
            <a:off x="-3600" y="1004760"/>
            <a:ext cx="225000" cy="42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CustomShape 4"/>
          <p:cNvSpPr/>
          <p:nvPr/>
        </p:nvSpPr>
        <p:spPr>
          <a:xfrm>
            <a:off x="7260840" y="5877000"/>
            <a:ext cx="269280" cy="39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CustomShape 5"/>
          <p:cNvSpPr/>
          <p:nvPr/>
        </p:nvSpPr>
        <p:spPr>
          <a:xfrm>
            <a:off x="900000" y="2492280"/>
            <a:ext cx="7899480" cy="3933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Как вы относитесь к активности ребёнка 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Times New Roman"/>
              <a:buAutoNum type="alphaLcParenR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положительно-без неё невозможно полное развитие;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Times New Roman"/>
              <a:buAutoNum type="alphaLcParenR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отрицательно-она часто мешает целенаправленно  и планово вести обучение и воспитание;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Times New Roman"/>
              <a:buAutoNum type="alphaLcParenR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положительно, но только когда активность контролируется педагогом.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Times New Roman"/>
              <a:buAutoNum type="alphaLcParenR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circle/>
  </p:transition>
  <p:timing>
    <p:tnLst>
      <p:par>
        <p:cTn id="123" dur="indefinite" restart="never" nodeType="tmRoot">
          <p:childTnLst>
            <p:seq>
              <p:cTn id="124" dur="indefinite" nodeType="mainSeq">
                <p:childTnLst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2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834840" y="835200"/>
            <a:ext cx="7778520" cy="10080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/>
            <a:r>
              <a:rPr b="1" lang="ru-RU" sz="3600" spc="-1" strike="noStrike">
                <a:solidFill>
                  <a:srgbClr val="d1282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Вопрос 9  </a:t>
            </a:r>
            <a:endParaRPr b="1" lang="ru-RU" sz="3600" spc="-1" strike="noStrike">
              <a:solidFill>
                <a:srgbClr val="d1282e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CustomShape 3"/>
          <p:cNvSpPr/>
          <p:nvPr/>
        </p:nvSpPr>
        <p:spPr>
          <a:xfrm>
            <a:off x="-3600" y="1004760"/>
            <a:ext cx="225000" cy="42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CustomShape 4"/>
          <p:cNvSpPr/>
          <p:nvPr/>
        </p:nvSpPr>
        <p:spPr>
          <a:xfrm>
            <a:off x="7260840" y="5877000"/>
            <a:ext cx="269280" cy="39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CustomShape 5"/>
          <p:cNvSpPr/>
          <p:nvPr/>
        </p:nvSpPr>
        <p:spPr>
          <a:xfrm>
            <a:off x="900000" y="2492280"/>
            <a:ext cx="7899480" cy="2653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Ребёнок не захотел выполнять задание под предлогом, что он уже делал это дома, ваши действия: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Times New Roman"/>
              <a:buAutoNum type="alphaLcParenR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сказали бы «ну и не надо»;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Times New Roman"/>
              <a:buAutoNum type="alphaLcParenR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заставили бы выполнить работу;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Times New Roman"/>
              <a:buAutoNum type="alphaLcParenR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предложили бы выполнить задание.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circle/>
  </p:transition>
  <p:timing>
    <p:tnLst>
      <p:par>
        <p:cTn id="130" dur="indefinite" restart="never" nodeType="tmRoot">
          <p:childTnLst>
            <p:seq>
              <p:cTn id="131" dur="indefinite" nodeType="mainSeq">
                <p:childTnLst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3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-252360" y="2179440"/>
            <a:ext cx="7772400" cy="15001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/>
            <a:r>
              <a:rPr b="1" lang="ru-RU" sz="66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термометрия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0" name="Picture 3" descr="C:\Users\1\Downloads\images (3).jpg"/>
          <p:cNvPicPr/>
          <p:nvPr/>
        </p:nvPicPr>
        <p:blipFill>
          <a:blip r:embed="rId1"/>
          <a:stretch/>
        </p:blipFill>
        <p:spPr>
          <a:xfrm>
            <a:off x="900000" y="4076640"/>
            <a:ext cx="6193080" cy="223200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pic>
        <p:nvPicPr>
          <p:cNvPr id="101" name="Picture 4" descr=""/>
          <p:cNvPicPr/>
          <p:nvPr/>
        </p:nvPicPr>
        <p:blipFill>
          <a:blip r:embed="rId2"/>
          <a:stretch/>
        </p:blipFill>
        <p:spPr>
          <a:xfrm>
            <a:off x="7765920" y="2928960"/>
            <a:ext cx="1378080" cy="3379680"/>
          </a:xfrm>
          <a:prstGeom prst="rect">
            <a:avLst/>
          </a:prstGeom>
          <a:ln>
            <a:noFill/>
          </a:ln>
        </p:spPr>
      </p:pic>
    </p:spTree>
  </p:cSld>
  <p:transition>
    <p:circle/>
  </p:transition>
  <p:timing>
    <p:tnLst>
      <p:par>
        <p:cTn id="16" dur="indefinite" restart="never" nodeType="tmRoot">
          <p:childTnLst>
            <p:seq>
              <p:cTn id="17" dur="indefinite" nodeType="mainSeq">
                <p:childTnLst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3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fmla="width*sin(2.5*pi*$)" tm="0">
                                          <p:val/>
                                        </p:tav>
                                        <p:tav fmla="width*sin(2.5*pi*$)"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834840" y="835200"/>
            <a:ext cx="7778520" cy="10080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/>
            <a:r>
              <a:rPr b="1" lang="ru-RU" sz="3600" spc="-1" strike="noStrike">
                <a:solidFill>
                  <a:srgbClr val="d1282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Вопрос 10  </a:t>
            </a:r>
            <a:endParaRPr b="1" lang="ru-RU" sz="3600" spc="-1" strike="noStrike">
              <a:solidFill>
                <a:srgbClr val="d1282e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CustomShape 3"/>
          <p:cNvSpPr/>
          <p:nvPr/>
        </p:nvSpPr>
        <p:spPr>
          <a:xfrm>
            <a:off x="-3600" y="1004760"/>
            <a:ext cx="225000" cy="42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4"/>
          <p:cNvSpPr/>
          <p:nvPr/>
        </p:nvSpPr>
        <p:spPr>
          <a:xfrm>
            <a:off x="7260840" y="5877000"/>
            <a:ext cx="269280" cy="39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CustomShape 5"/>
          <p:cNvSpPr/>
          <p:nvPr/>
        </p:nvSpPr>
        <p:spPr>
          <a:xfrm>
            <a:off x="900000" y="2492280"/>
            <a:ext cx="7899480" cy="3506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Какая позиция, по –вашему, правильная: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Times New Roman"/>
              <a:buAutoNum type="alphaLcParenR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ребёнок должен быть благодарен взрослым за заботу о нём;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Times New Roman"/>
              <a:buAutoNum type="alphaLcParenR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если ребёнок не осознаёт заботу взрослых о нём, не ценит, то это его дело, когда-нибудь пожалеет;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Times New Roman"/>
              <a:buAutoNum type="alphaLcParenR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воспитатель должен быть благодарен детям за их доверие и любовь.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circle/>
  </p:transition>
  <p:timing>
    <p:tnLst>
      <p:par>
        <p:cTn id="137" dur="indefinite" restart="never" nodeType="tmRoot">
          <p:childTnLst>
            <p:seq>
              <p:cTn id="138" dur="indefinite" nodeType="mainSeq">
                <p:childTnLst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4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icture 2" descr=""/>
          <p:cNvPicPr/>
          <p:nvPr/>
        </p:nvPicPr>
        <p:blipFill>
          <a:blip r:embed="rId1"/>
          <a:stretch/>
        </p:blipFill>
        <p:spPr>
          <a:xfrm>
            <a:off x="2046240" y="2362320"/>
            <a:ext cx="6197760" cy="4375080"/>
          </a:xfrm>
          <a:prstGeom prst="rect">
            <a:avLst/>
          </a:prstGeom>
          <a:ln>
            <a:noFill/>
          </a:ln>
        </p:spPr>
      </p:pic>
    </p:spTree>
  </p:cSld>
  <p:transition>
    <p:circle/>
  </p:transition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834120" y="834120"/>
            <a:ext cx="7779960" cy="99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/>
            <a:r>
              <a:rPr b="1" lang="ru-RU" sz="3600" spc="-1" strike="noStrike">
                <a:solidFill>
                  <a:srgbClr val="d1282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ИТОГО: ? </a:t>
            </a:r>
            <a:endParaRPr b="1" lang="ru-RU" sz="3600" spc="-1" strike="noStrike">
              <a:solidFill>
                <a:srgbClr val="d1282e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TextShape 2"/>
          <p:cNvSpPr txBox="1"/>
          <p:nvPr/>
        </p:nvSpPr>
        <p:spPr>
          <a:xfrm>
            <a:off x="838080" y="2361960"/>
            <a:ext cx="7693200" cy="37242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>
              <a:buClr>
                <a:srgbClr val="000000"/>
              </a:buClr>
              <a:buSzPct val="75000"/>
              <a:buFont typeface="Wingdings" charset="2"/>
              <a:buChar char=""/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25-30-тегатеет к  демократическому стилю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buClr>
                <a:srgbClr val="000000"/>
              </a:buClr>
              <a:buSzPct val="75000"/>
              <a:buFont typeface="Wingdings" charset="2"/>
              <a:buChar char=""/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20-24-преобладает авторитарный стиль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buClr>
                <a:srgbClr val="000000"/>
              </a:buClr>
              <a:buSzPct val="75000"/>
              <a:buFont typeface="Wingdings" charset="2"/>
              <a:buChar char=""/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10-19 –характер либеральный (попустительский стиль)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circle/>
  </p:transition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834480" y="834120"/>
            <a:ext cx="6390720" cy="99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/>
            <a:r>
              <a:rPr b="1" lang="ru-RU" sz="3600" spc="-1" strike="noStrike">
                <a:solidFill>
                  <a:srgbClr val="d1282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Компетенции современного педагога</a:t>
            </a:r>
            <a:endParaRPr b="1" lang="ru-RU" sz="3600" spc="-1" strike="noStrike">
              <a:solidFill>
                <a:srgbClr val="d1282e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CustomShape 2"/>
          <p:cNvSpPr/>
          <p:nvPr/>
        </p:nvSpPr>
        <p:spPr>
          <a:xfrm>
            <a:off x="1258920" y="2708280"/>
            <a:ext cx="7345440" cy="3506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85480" indent="-285480"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Поддерживать инициативы детей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480" indent="-285480"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Следить за эмоциональным благополучием в группе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480" indent="-285480"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Развивать у детей навыки общения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480" indent="-285480"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Взаимодействовать с родителями дошкольников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480" indent="-285480"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Делать дошкольное образование вариативным 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5" name="Picture 3" descr="C:\Users\1\Downloads\Без названия (7).jpg"/>
          <p:cNvPicPr/>
          <p:nvPr/>
        </p:nvPicPr>
        <p:blipFill>
          <a:blip r:embed="rId1"/>
          <a:stretch/>
        </p:blipFill>
        <p:spPr>
          <a:xfrm>
            <a:off x="6732720" y="-100080"/>
            <a:ext cx="2411280" cy="2421000"/>
          </a:xfrm>
          <a:prstGeom prst="rect">
            <a:avLst/>
          </a:prstGeom>
          <a:ln>
            <a:noFill/>
          </a:ln>
        </p:spPr>
      </p:pic>
    </p:spTree>
  </p:cSld>
  <p:transition>
    <p:circle/>
  </p:transition>
  <p:timing>
    <p:tnLst>
      <p:par>
        <p:cTn id="144" dur="indefinite" restart="never" nodeType="tmRoot">
          <p:childTnLst>
            <p:seq>
              <p:cTn id="145" dur="indefinite" nodeType="mainSeq">
                <p:childTnLst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50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834120" y="834120"/>
            <a:ext cx="7779960" cy="99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/>
            <a:r>
              <a:rPr b="1" lang="ru-RU" sz="3200" spc="-1" strike="noStrike">
                <a:solidFill>
                  <a:srgbClr val="d1282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Третье блюдо «Водопад идей»</a:t>
            </a:r>
            <a:endParaRPr b="1" lang="ru-RU" sz="3600" spc="-1" strike="noStrike">
              <a:solidFill>
                <a:srgbClr val="d1282e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7" name="Picture 4" descr="C:\Users\1\Downloads\Без названия (8).jpg"/>
          <p:cNvPicPr/>
          <p:nvPr/>
        </p:nvPicPr>
        <p:blipFill>
          <a:blip r:embed="rId1"/>
          <a:stretch/>
        </p:blipFill>
        <p:spPr>
          <a:xfrm>
            <a:off x="2548080" y="2408400"/>
            <a:ext cx="2120760" cy="2151000"/>
          </a:xfrm>
          <a:prstGeom prst="rect">
            <a:avLst/>
          </a:prstGeom>
          <a:ln>
            <a:noFill/>
          </a:ln>
        </p:spPr>
      </p:pic>
      <p:pic>
        <p:nvPicPr>
          <p:cNvPr id="198" name="Picture 5" descr="C:\Users\1\Downloads\Без названия (9).jpg"/>
          <p:cNvPicPr/>
          <p:nvPr/>
        </p:nvPicPr>
        <p:blipFill>
          <a:blip r:embed="rId2"/>
          <a:stretch/>
        </p:blipFill>
        <p:spPr>
          <a:xfrm>
            <a:off x="3054240" y="3780000"/>
            <a:ext cx="2932200" cy="2786040"/>
          </a:xfrm>
          <a:prstGeom prst="rect">
            <a:avLst/>
          </a:prstGeom>
          <a:ln>
            <a:noFill/>
          </a:ln>
        </p:spPr>
      </p:pic>
    </p:spTree>
  </p:cSld>
  <p:transition>
    <p:circle/>
  </p:transition>
  <p:timing>
    <p:tnLst>
      <p:par>
        <p:cTn id="151" dur="indefinite" restart="never" nodeType="tmRoot">
          <p:childTnLst>
            <p:seq>
              <p:cTn id="152" dur="indefinite" nodeType="mainSeq">
                <p:childTnLst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/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nodeType="click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9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0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fmla="width*sin(2.5*pi*$)" tm="0">
                                          <p:val/>
                                        </p:tav>
                                        <p:tav fmla="width*sin(2.5*pi*$)"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1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963360" y="1186920"/>
            <a:ext cx="7671600" cy="13471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/>
            <a:r>
              <a:rPr b="1" lang="ru-RU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Десерт «Изюминка»</a:t>
            </a:r>
            <a:endParaRPr b="1" lang="ru-RU" sz="3600" spc="-1" strike="noStrike">
              <a:solidFill>
                <a:srgbClr val="d1282e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0" name="Picture 4" descr="C:\Users\1\Downloads\images (8).jpg"/>
          <p:cNvPicPr/>
          <p:nvPr/>
        </p:nvPicPr>
        <p:blipFill>
          <a:blip r:embed="rId1"/>
          <a:stretch/>
        </p:blipFill>
        <p:spPr>
          <a:xfrm>
            <a:off x="5796000" y="2357280"/>
            <a:ext cx="2143080" cy="2143440"/>
          </a:xfrm>
          <a:prstGeom prst="rect">
            <a:avLst/>
          </a:prstGeom>
          <a:ln>
            <a:noFill/>
          </a:ln>
        </p:spPr>
      </p:pic>
      <p:pic>
        <p:nvPicPr>
          <p:cNvPr id="201" name="Picture 5" descr="C:\Users\1\Downloads\Без названия (10).jpg"/>
          <p:cNvPicPr/>
          <p:nvPr/>
        </p:nvPicPr>
        <p:blipFill>
          <a:blip r:embed="rId2"/>
          <a:stretch/>
        </p:blipFill>
        <p:spPr>
          <a:xfrm>
            <a:off x="826920" y="3429000"/>
            <a:ext cx="2548080" cy="2879640"/>
          </a:xfrm>
          <a:prstGeom prst="rect">
            <a:avLst/>
          </a:prstGeom>
          <a:ln>
            <a:noFill/>
          </a:ln>
        </p:spPr>
      </p:pic>
    </p:spTree>
  </p:cSld>
  <p:transition>
    <p:circle/>
  </p:transition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4" descr="C:\Users\1\Downloads\images (10).jpg"/>
          <p:cNvPicPr/>
          <p:nvPr/>
        </p:nvPicPr>
        <p:blipFill>
          <a:blip r:embed="rId1"/>
          <a:stretch/>
        </p:blipFill>
        <p:spPr>
          <a:xfrm>
            <a:off x="1187280" y="2565360"/>
            <a:ext cx="7405920" cy="3760920"/>
          </a:xfrm>
          <a:prstGeom prst="rect">
            <a:avLst/>
          </a:prstGeom>
          <a:ln>
            <a:noFill/>
          </a:ln>
        </p:spPr>
      </p:pic>
    </p:spTree>
  </p:cSld>
  <p:transition>
    <p:circle/>
  </p:transition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834120" y="834120"/>
            <a:ext cx="7779960" cy="99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/>
            <a:r>
              <a:rPr b="1" lang="ru-RU" sz="3600" spc="-1" strike="noStrike">
                <a:solidFill>
                  <a:srgbClr val="d1282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Приятного аппетита!</a:t>
            </a:r>
            <a:endParaRPr b="1" lang="ru-RU" sz="3600" spc="-1" strike="noStrike">
              <a:solidFill>
                <a:srgbClr val="d1282e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TextShape 2"/>
          <p:cNvSpPr txBox="1"/>
          <p:nvPr/>
        </p:nvSpPr>
        <p:spPr>
          <a:xfrm>
            <a:off x="755640" y="2276280"/>
            <a:ext cx="7693200" cy="37242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2720" indent="-342720"/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…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5" name="Рисунок 1" descr=""/>
          <p:cNvPicPr/>
          <p:nvPr/>
        </p:nvPicPr>
        <p:blipFill>
          <a:blip r:embed="rId1"/>
          <a:stretch/>
        </p:blipFill>
        <p:spPr>
          <a:xfrm>
            <a:off x="6300720" y="2565360"/>
            <a:ext cx="2698920" cy="3086280"/>
          </a:xfrm>
          <a:prstGeom prst="rect">
            <a:avLst/>
          </a:prstGeom>
          <a:ln>
            <a:noFill/>
          </a:ln>
        </p:spPr>
      </p:pic>
      <p:pic>
        <p:nvPicPr>
          <p:cNvPr id="206" name="Picture 5" descr="C:\Users\1\Downloads\Без названия (11).jpg"/>
          <p:cNvPicPr/>
          <p:nvPr/>
        </p:nvPicPr>
        <p:blipFill>
          <a:blip r:embed="rId2"/>
          <a:stretch/>
        </p:blipFill>
        <p:spPr>
          <a:xfrm>
            <a:off x="1835280" y="2852640"/>
            <a:ext cx="2881080" cy="2909880"/>
          </a:xfrm>
          <a:prstGeom prst="rect">
            <a:avLst/>
          </a:prstGeom>
          <a:ln>
            <a:noFill/>
          </a:ln>
        </p:spPr>
      </p:pic>
    </p:spTree>
  </p:cSld>
  <p:transition>
    <p:circle/>
  </p:transition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834120" y="834120"/>
            <a:ext cx="7779960" cy="99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/>
            <a:r>
              <a:rPr b="1" lang="ru-RU" sz="3600" spc="-1" strike="noStrike">
                <a:solidFill>
                  <a:srgbClr val="d1282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Игровой приём «Вкус кофе»</a:t>
            </a:r>
            <a:endParaRPr b="1" lang="ru-RU" sz="3600" spc="-1" strike="noStrike">
              <a:solidFill>
                <a:srgbClr val="d1282e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8" name="Picture 5" descr="C:\Users\1\Downloads\Без названия (12).jpg"/>
          <p:cNvPicPr/>
          <p:nvPr/>
        </p:nvPicPr>
        <p:blipFill>
          <a:blip r:embed="rId1"/>
          <a:stretch/>
        </p:blipFill>
        <p:spPr>
          <a:xfrm>
            <a:off x="1619280" y="2549520"/>
            <a:ext cx="4032360" cy="3200400"/>
          </a:xfrm>
          <a:prstGeom prst="rect">
            <a:avLst/>
          </a:prstGeom>
          <a:ln>
            <a:noFill/>
          </a:ln>
        </p:spPr>
      </p:pic>
      <p:pic>
        <p:nvPicPr>
          <p:cNvPr id="209" name="Picture 6" descr="C:\Users\1\Downloads\Без названия (13).jpg"/>
          <p:cNvPicPr/>
          <p:nvPr/>
        </p:nvPicPr>
        <p:blipFill>
          <a:blip r:embed="rId2"/>
          <a:stretch/>
        </p:blipFill>
        <p:spPr>
          <a:xfrm rot="213600">
            <a:off x="6129360" y="2354040"/>
            <a:ext cx="2305080" cy="2303280"/>
          </a:xfrm>
          <a:prstGeom prst="rect">
            <a:avLst/>
          </a:prstGeom>
          <a:ln>
            <a:noFill/>
          </a:ln>
        </p:spPr>
      </p:pic>
    </p:spTree>
  </p:cSld>
  <p:transition>
    <p:circle/>
  </p:transition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834120" y="834120"/>
            <a:ext cx="7779960" cy="99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/>
            <a:r>
              <a:rPr b="1" lang="ru-RU" sz="3600" spc="-1" strike="noStrike">
                <a:solidFill>
                  <a:srgbClr val="d1282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Рефлексия!?</a:t>
            </a:r>
            <a:endParaRPr b="1" lang="ru-RU" sz="3600" spc="-1" strike="noStrike">
              <a:solidFill>
                <a:srgbClr val="d1282e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TextShape 2"/>
          <p:cNvSpPr txBox="1"/>
          <p:nvPr/>
        </p:nvSpPr>
        <p:spPr>
          <a:xfrm>
            <a:off x="837720" y="2361960"/>
            <a:ext cx="8055000" cy="37242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1.Если вы добавили </a:t>
            </a:r>
            <a:r>
              <a:rPr b="1" lang="ru-RU" sz="2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сахар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, то это будет означать, что вам понравилось в нашем  интеллектуальном кафе, пришлись по вкусу все наши блюда дня. Вы высоко оцениваете профессионализм наших поваров и посетите нас вновь.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2. Если вы добавили  в кофе </a:t>
            </a:r>
            <a:r>
              <a:rPr b="1" lang="ru-RU" sz="2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соль</a:t>
            </a:r>
            <a:r>
              <a:rPr b="0" lang="ru-RU" sz="2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,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 значит,  вам понравилось в нашем интеллектуальном  кофе, но не все блюда пришлись по вкусу – что-то вы бы изменили в нашем меню.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Вы обязательно посетите нас вновь и внесёте свои предложения.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3.Если вы добавили в кофе </a:t>
            </a:r>
            <a:r>
              <a:rPr b="1" lang="ru-RU" sz="2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перец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, значит вам не понравилось в нашем интеллектуальном кофе и представленные блюда совсем  не соответствуют    вашим вкусам.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 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3"/>
          <p:cNvSpPr/>
          <p:nvPr/>
        </p:nvSpPr>
        <p:spPr>
          <a:xfrm>
            <a:off x="3154320" y="3306600"/>
            <a:ext cx="466920" cy="371520"/>
          </a:xfrm>
          <a:prstGeom prst="rect">
            <a:avLst/>
          </a:prstGeom>
          <a:solidFill>
            <a:srgbClr val="f4f4ef"/>
          </a:solidFill>
          <a:ln w="25560">
            <a:solidFill>
              <a:srgbClr val="585858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CustomShape 4"/>
          <p:cNvSpPr/>
          <p:nvPr/>
        </p:nvSpPr>
        <p:spPr>
          <a:xfrm>
            <a:off x="4025880" y="4713120"/>
            <a:ext cx="4572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800" y="0"/>
                </a:moveTo>
                <a:lnTo>
                  <a:pt x="21600" y="10800"/>
                </a:lnTo>
                <a:lnTo>
                  <a:pt x="10800" y="21600"/>
                </a:lnTo>
                <a:lnTo>
                  <a:pt x="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c1c2cd"/>
          </a:solidFill>
          <a:ln w="25560">
            <a:solidFill>
              <a:srgbClr val="585858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CustomShape 5"/>
          <p:cNvSpPr/>
          <p:nvPr/>
        </p:nvSpPr>
        <p:spPr>
          <a:xfrm>
            <a:off x="4483080" y="5843520"/>
            <a:ext cx="351000" cy="600120"/>
          </a:xfrm>
          <a:custGeom>
            <a:avLst/>
            <a:gdLst/>
            <a:ahLst/>
            <a:rect l="0" t="0" r="r" b="b"/>
            <a:pathLst>
              <a:path w="976" h="1669">
                <a:moveTo>
                  <a:pt x="975" y="0"/>
                </a:moveTo>
                <a:cubicBezTo>
                  <a:pt x="732" y="149"/>
                  <a:pt x="487" y="392"/>
                  <a:pt x="487" y="834"/>
                </a:cubicBezTo>
                <a:cubicBezTo>
                  <a:pt x="487" y="1275"/>
                  <a:pt x="732" y="1518"/>
                  <a:pt x="975" y="1668"/>
                </a:cubicBezTo>
                <a:cubicBezTo>
                  <a:pt x="440" y="1668"/>
                  <a:pt x="0" y="1291"/>
                  <a:pt x="0" y="834"/>
                </a:cubicBezTo>
                <a:cubicBezTo>
                  <a:pt x="0" y="376"/>
                  <a:pt x="440" y="0"/>
                  <a:pt x="975" y="0"/>
                </a:cubicBezTo>
              </a:path>
            </a:pathLst>
          </a:custGeom>
          <a:solidFill>
            <a:srgbClr val="ff0000"/>
          </a:solidFill>
          <a:ln w="25560">
            <a:solidFill>
              <a:srgbClr val="585858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p:transition>
    <p:circl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4" descr="C:\Users\1\Downloads\images (4).jpg"/>
          <p:cNvPicPr/>
          <p:nvPr/>
        </p:nvPicPr>
        <p:blipFill>
          <a:blip r:embed="rId1"/>
          <a:stretch/>
        </p:blipFill>
        <p:spPr>
          <a:xfrm>
            <a:off x="-25560" y="9360"/>
            <a:ext cx="9169560" cy="6848640"/>
          </a:xfrm>
          <a:prstGeom prst="rect">
            <a:avLst/>
          </a:prstGeom>
          <a:ln>
            <a:noFill/>
          </a:ln>
        </p:spPr>
      </p:pic>
    </p:spTree>
  </p:cSld>
  <p:transition>
    <p:circle/>
  </p:transition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964800" y="1269360"/>
            <a:ext cx="7671600" cy="13467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/>
            <a:r>
              <a:rPr b="1" i="1" lang="ru-RU" sz="3200" spc="-1" strike="noStrike">
                <a:solidFill>
                  <a:srgbClr val="a6431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Спасибо вам за ваш визит!</a:t>
            </a:r>
            <a:r>
              <a:rPr b="1" i="1" lang="ru-RU" sz="3200" spc="-1" strike="noStrike">
                <a:solidFill>
                  <a:srgbClr val="a6431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i="1" lang="ru-RU" sz="3200" spc="-1" strike="noStrike">
                <a:solidFill>
                  <a:srgbClr val="a6431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Приходите в наше интеллектуальное кафе!</a:t>
            </a:r>
            <a:r>
              <a:rPr b="1" i="1" lang="ru-RU" sz="3200" spc="-1" strike="noStrike">
                <a:solidFill>
                  <a:srgbClr val="a6431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i="1" lang="ru-RU" sz="3200" spc="-1" strike="noStrike">
                <a:solidFill>
                  <a:srgbClr val="a6431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Мы всегда вам рады! </a:t>
            </a:r>
            <a:endParaRPr b="1" lang="ru-RU" sz="3600" spc="-1" strike="noStrike">
              <a:solidFill>
                <a:srgbClr val="d1282e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6" name="Picture 4" descr="C:\Users\1\Downloads\64ddb2a03c66ac2893a159ceb36011e0--teamwork-wordpress-blog.jpg"/>
          <p:cNvPicPr/>
          <p:nvPr/>
        </p:nvPicPr>
        <p:blipFill>
          <a:blip r:embed="rId1"/>
          <a:stretch/>
        </p:blipFill>
        <p:spPr>
          <a:xfrm>
            <a:off x="5219640" y="2997360"/>
            <a:ext cx="3052800" cy="1825560"/>
          </a:xfrm>
          <a:prstGeom prst="rect">
            <a:avLst/>
          </a:prstGeom>
          <a:ln>
            <a:noFill/>
          </a:ln>
        </p:spPr>
      </p:pic>
    </p:spTree>
  </p:cSld>
  <p:transition>
    <p:circl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834120" y="834120"/>
            <a:ext cx="7779960" cy="99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/>
            <a:r>
              <a:rPr b="1" lang="ru-RU" sz="3600" spc="-1" strike="noStrike">
                <a:solidFill>
                  <a:srgbClr val="d1282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Первое блюдо</a:t>
            </a:r>
            <a:r>
              <a:rPr b="1" lang="ru-RU" sz="3600" spc="-1" strike="noStrike">
                <a:solidFill>
                  <a:srgbClr val="d1282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ru-RU" sz="3600" spc="-1" strike="noStrike">
                <a:solidFill>
                  <a:srgbClr val="d1282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«Классическая нарезка»</a:t>
            </a:r>
            <a:endParaRPr b="1" lang="ru-RU" sz="3600" spc="-1" strike="noStrike">
              <a:solidFill>
                <a:srgbClr val="d1282e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4" name="Picture 7" descr="C:\Users\1\Downloads\бе-ые-че-овеки-d-шеф-повар-37772385.jpg"/>
          <p:cNvPicPr/>
          <p:nvPr/>
        </p:nvPicPr>
        <p:blipFill>
          <a:blip r:embed="rId1"/>
          <a:stretch/>
        </p:blipFill>
        <p:spPr>
          <a:xfrm>
            <a:off x="2843280" y="2840040"/>
            <a:ext cx="2946240" cy="3535200"/>
          </a:xfrm>
          <a:prstGeom prst="rect">
            <a:avLst/>
          </a:prstGeom>
          <a:ln>
            <a:noFill/>
          </a:ln>
        </p:spPr>
      </p:pic>
    </p:spTree>
  </p:cSld>
  <p:transition>
    <p:circle/>
  </p:transition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834120" y="834120"/>
            <a:ext cx="7779960" cy="99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/>
            <a:r>
              <a:rPr b="1" lang="ru-RU" sz="3600" spc="-1" strike="noStrike">
                <a:solidFill>
                  <a:srgbClr val="d1282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Итоги летней –оздоровительной работы </a:t>
            </a:r>
            <a:endParaRPr b="1" lang="ru-RU" sz="3600" spc="-1" strike="noStrike">
              <a:solidFill>
                <a:srgbClr val="d1282e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Picture 2" descr="C:\Users\1\Downloads\images (5).jpg"/>
          <p:cNvPicPr/>
          <p:nvPr/>
        </p:nvPicPr>
        <p:blipFill>
          <a:blip r:embed="rId1"/>
          <a:stretch/>
        </p:blipFill>
        <p:spPr>
          <a:xfrm>
            <a:off x="1116000" y="2421000"/>
            <a:ext cx="7559640" cy="4233960"/>
          </a:xfrm>
          <a:prstGeom prst="rect">
            <a:avLst/>
          </a:prstGeom>
          <a:ln>
            <a:noFill/>
          </a:ln>
        </p:spPr>
      </p:pic>
    </p:spTree>
  </p:cSld>
  <p:transition>
    <p:circle/>
  </p:transition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834120" y="834120"/>
            <a:ext cx="7779960" cy="99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/>
            <a:r>
              <a:rPr b="1" lang="ru-RU" sz="3600" spc="-1" strike="noStrike">
                <a:solidFill>
                  <a:srgbClr val="d1282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Цели ЛОР</a:t>
            </a:r>
            <a:endParaRPr b="1" lang="ru-RU" sz="3600" spc="-1" strike="noStrike">
              <a:solidFill>
                <a:srgbClr val="d1282e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1042920" y="2636640"/>
            <a:ext cx="7693200" cy="37242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15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объединить усилия взрослых (сотрудников МКДОУ и родителей воспитанников) по созданию максимально эффективных условий, способствующих оздоровлению детского организма в летний период, а также эмоциональному, личностному, познавательному развитию.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 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circle/>
  </p:transition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834120" y="834120"/>
            <a:ext cx="7779960" cy="99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/>
            <a:r>
              <a:rPr b="1" lang="ru-RU" sz="3600" spc="-1" strike="noStrike">
                <a:solidFill>
                  <a:srgbClr val="d1282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Задачи ЛОР </a:t>
            </a:r>
            <a:endParaRPr b="1" lang="ru-RU" sz="3600" spc="-1" strike="noStrike">
              <a:solidFill>
                <a:srgbClr val="d1282e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TextShape 2"/>
          <p:cNvSpPr txBox="1"/>
          <p:nvPr/>
        </p:nvSpPr>
        <p:spPr>
          <a:xfrm>
            <a:off x="838080" y="2361960"/>
            <a:ext cx="7693200" cy="37242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 детьми: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1.Создать условия, для укрепления здоровья и физического развития детей, повышение эффективности закаливающих мероприятий, совершенствование индивидуального дифференцированного подхода в работе.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2.Обеспечить условия охраны жизни и здоровья, предупреждение травматизма. 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3.Способствовать формированию привычки к здоровому образу жизни и навыкам безопасного поведения.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4.Развивать любознательность, познавательную и творческую активность посредством включения дошкольников в элементарную поисковую, изобразительную, двигательную и музыкальную деятельность.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circle/>
  </p:transition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838080" y="2361960"/>
            <a:ext cx="7693200" cy="37242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/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1. </a:t>
            </a: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Повышение компетентности педагогов в вопросах организации летней оздоровительной работы с детьми в ДОУ.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2.Обеспечение методического сопровождения для планирования и организации летнего отдыха детей.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3.Создание комфортных условий для оптимизации двигательной, познавательной, речевой, трудовой, интеллектуальной, художественно-эстетической и других видов деятельности каждого ребенка.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4.Организация здоровьесберегающего  режима, обеспечение охраны жизни и здоровья детей, предупреждение заболеваемости и травматизма.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5.Реализация системы мероприятий, направленных на оздоровление и физическое развитие детей.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1060920" y="1413000"/>
            <a:ext cx="252000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С сотрудниками: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circl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1677</TotalTime>
  <Application>LibreOffice/5.1.6.2$Linux_X86_64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2009-11-24T17:10:19Z</dcterms:created>
  <dc:creator>Учитель</dc:creator>
  <dc:description/>
  <dc:language>ru-RU</dc:language>
  <cp:lastModifiedBy>MARiALE</cp:lastModifiedBy>
  <dcterms:modified xsi:type="dcterms:W3CDTF">2020-10-16T14:59:32Z</dcterms:modified>
  <cp:revision>83</cp:revision>
  <dc:subject/>
  <dc:title>Роль овощей в питании человека</dc:title>
</cp:coreProperties>
</file>