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1"/>
  </p:sldMasterIdLst>
  <p:sldIdLst>
    <p:sldId id="256" r:id="rId2"/>
    <p:sldId id="258" r:id="rId3"/>
    <p:sldId id="284" r:id="rId4"/>
    <p:sldId id="257" r:id="rId5"/>
    <p:sldId id="259" r:id="rId6"/>
    <p:sldId id="260" r:id="rId7"/>
    <p:sldId id="261" r:id="rId8"/>
    <p:sldId id="276" r:id="rId9"/>
    <p:sldId id="277" r:id="rId10"/>
    <p:sldId id="278" r:id="rId11"/>
    <p:sldId id="280" r:id="rId12"/>
    <p:sldId id="271" r:id="rId13"/>
    <p:sldId id="286" r:id="rId14"/>
    <p:sldId id="279" r:id="rId15"/>
    <p:sldId id="282" r:id="rId16"/>
    <p:sldId id="283" r:id="rId17"/>
    <p:sldId id="285" r:id="rId18"/>
    <p:sldId id="262" r:id="rId19"/>
    <p:sldId id="275" r:id="rId20"/>
    <p:sldId id="274" r:id="rId21"/>
    <p:sldId id="281" r:id="rId22"/>
    <p:sldId id="263" r:id="rId23"/>
    <p:sldId id="272" r:id="rId24"/>
    <p:sldId id="273" r:id="rId25"/>
    <p:sldId id="264" r:id="rId26"/>
    <p:sldId id="267" r:id="rId27"/>
    <p:sldId id="269" r:id="rId28"/>
    <p:sldId id="265" r:id="rId29"/>
    <p:sldId id="268" r:id="rId30"/>
    <p:sldId id="287" r:id="rId31"/>
    <p:sldId id="266" r:id="rId32"/>
    <p:sldId id="270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307" autoAdjust="0"/>
  </p:normalViewPr>
  <p:slideViewPr>
    <p:cSldViewPr snapToGrid="0">
      <p:cViewPr varScale="1">
        <p:scale>
          <a:sx n="71" d="100"/>
          <a:sy n="71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FA87-7332-4D7D-A294-477064395970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2E16-E6B9-4F6A-A6CB-4C6513CCD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020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FA87-7332-4D7D-A294-477064395970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2E16-E6B9-4F6A-A6CB-4C6513CCD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148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FA87-7332-4D7D-A294-477064395970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2E16-E6B9-4F6A-A6CB-4C6513CCDFC7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3531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FA87-7332-4D7D-A294-477064395970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2E16-E6B9-4F6A-A6CB-4C6513CCD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049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FA87-7332-4D7D-A294-477064395970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2E16-E6B9-4F6A-A6CB-4C6513CCDFC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1619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FA87-7332-4D7D-A294-477064395970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2E16-E6B9-4F6A-A6CB-4C6513CCD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227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FA87-7332-4D7D-A294-477064395970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2E16-E6B9-4F6A-A6CB-4C6513CCD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979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FA87-7332-4D7D-A294-477064395970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2E16-E6B9-4F6A-A6CB-4C6513CCD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891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FA87-7332-4D7D-A294-477064395970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2E16-E6B9-4F6A-A6CB-4C6513CCD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319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FA87-7332-4D7D-A294-477064395970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2E16-E6B9-4F6A-A6CB-4C6513CCD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368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FA87-7332-4D7D-A294-477064395970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2E16-E6B9-4F6A-A6CB-4C6513CCD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316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FA87-7332-4D7D-A294-477064395970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2E16-E6B9-4F6A-A6CB-4C6513CCD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849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FA87-7332-4D7D-A294-477064395970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2E16-E6B9-4F6A-A6CB-4C6513CCD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25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FA87-7332-4D7D-A294-477064395970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2E16-E6B9-4F6A-A6CB-4C6513CCD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908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FA87-7332-4D7D-A294-477064395970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2E16-E6B9-4F6A-A6CB-4C6513CCD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955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FA87-7332-4D7D-A294-477064395970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2E16-E6B9-4F6A-A6CB-4C6513CCD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75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9FA87-7332-4D7D-A294-477064395970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332E16-E6B9-4F6A-A6CB-4C6513CCD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87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</p:sldLayoutIdLst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847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 smtClean="0"/>
              <a:t>МКДОУ «Детский сад № 12 г. Киренска»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0546" y="1425388"/>
            <a:ext cx="9292326" cy="3361766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9600" dirty="0" smtClean="0"/>
              <a:t>Обобщение опыта по теме </a:t>
            </a:r>
            <a:r>
              <a:rPr lang="ru-RU" sz="9600" dirty="0" smtClean="0"/>
              <a:t>самообразования:</a:t>
            </a:r>
            <a:endParaRPr lang="ru-RU" sz="9600" dirty="0" smtClean="0"/>
          </a:p>
          <a:p>
            <a:pPr algn="ctr"/>
            <a:r>
              <a:rPr lang="ru-RU" sz="9600" dirty="0" smtClean="0"/>
              <a:t>«Воспитание культурно-гигиенических навыков </a:t>
            </a:r>
            <a:endParaRPr lang="ru-RU" sz="9600" dirty="0" smtClean="0"/>
          </a:p>
          <a:p>
            <a:pPr algn="ctr"/>
            <a:r>
              <a:rPr lang="ru-RU" sz="9600" dirty="0" smtClean="0"/>
              <a:t>и культуры поведения </a:t>
            </a:r>
            <a:r>
              <a:rPr lang="ru-RU" sz="9600" dirty="0" smtClean="0"/>
              <a:t>(</a:t>
            </a:r>
            <a:r>
              <a:rPr lang="ru-RU" sz="9600" dirty="0"/>
              <a:t>э</a:t>
            </a:r>
            <a:r>
              <a:rPr lang="ru-RU" sz="9600" dirty="0" smtClean="0"/>
              <a:t>тикета</a:t>
            </a:r>
            <a:r>
              <a:rPr lang="ru-RU" sz="9600" dirty="0" smtClean="0"/>
              <a:t>)»</a:t>
            </a:r>
          </a:p>
          <a:p>
            <a:pPr algn="ctr"/>
            <a:endParaRPr lang="ru-RU" sz="9600" dirty="0"/>
          </a:p>
          <a:p>
            <a:pPr algn="l"/>
            <a:endParaRPr lang="ru-RU" sz="9600" dirty="0" smtClean="0"/>
          </a:p>
          <a:p>
            <a:pPr algn="l"/>
            <a:endParaRPr lang="ru-RU" sz="9600" dirty="0"/>
          </a:p>
          <a:p>
            <a:pPr algn="l"/>
            <a:endParaRPr lang="ru-RU" sz="9600" dirty="0" smtClean="0"/>
          </a:p>
          <a:p>
            <a:pPr algn="l"/>
            <a:endParaRPr lang="ru-RU" sz="9600" dirty="0"/>
          </a:p>
          <a:p>
            <a:pPr algn="l"/>
            <a:endParaRPr lang="ru-RU" sz="9600" dirty="0" smtClean="0"/>
          </a:p>
          <a:p>
            <a:pPr algn="l"/>
            <a:r>
              <a:rPr lang="ru-RU" sz="9600" dirty="0" smtClean="0"/>
              <a:t>Подготовила </a:t>
            </a:r>
            <a:r>
              <a:rPr lang="ru-RU" sz="9600" dirty="0" smtClean="0"/>
              <a:t>п</a:t>
            </a:r>
            <a:r>
              <a:rPr lang="ru-RU" sz="9600" dirty="0" smtClean="0"/>
              <a:t>едагог: </a:t>
            </a:r>
          </a:p>
          <a:p>
            <a:pPr algn="l"/>
            <a:r>
              <a:rPr lang="ru-RU" sz="9600" dirty="0" smtClean="0"/>
              <a:t>Косыгина В.П.</a:t>
            </a:r>
            <a:endParaRPr lang="ru-RU" sz="9600" dirty="0" smtClean="0"/>
          </a:p>
          <a:p>
            <a:pPr algn="ctr"/>
            <a:endParaRPr lang="ru-RU" sz="9600" dirty="0" smtClean="0"/>
          </a:p>
          <a:p>
            <a:pPr algn="ctr"/>
            <a:endParaRPr lang="ru-RU" sz="9600" dirty="0"/>
          </a:p>
          <a:p>
            <a:pPr algn="ctr"/>
            <a:endParaRPr lang="ru-RU" sz="9600" dirty="0" smtClean="0"/>
          </a:p>
          <a:p>
            <a:pPr algn="ctr"/>
            <a:endParaRPr lang="ru-RU" sz="9600" dirty="0"/>
          </a:p>
          <a:p>
            <a:endParaRPr lang="ru-RU" sz="3800" dirty="0" smtClean="0"/>
          </a:p>
          <a:p>
            <a:endParaRPr lang="ru-RU" sz="3800" dirty="0"/>
          </a:p>
          <a:p>
            <a:endParaRPr lang="ru-RU" sz="3800" dirty="0" smtClean="0"/>
          </a:p>
          <a:p>
            <a:endParaRPr lang="ru-RU" sz="3800" dirty="0"/>
          </a:p>
          <a:p>
            <a:endParaRPr lang="ru-RU" sz="3800" dirty="0" smtClean="0"/>
          </a:p>
          <a:p>
            <a:endParaRPr lang="ru-RU" sz="3800" dirty="0"/>
          </a:p>
          <a:p>
            <a:endParaRPr lang="ru-RU" sz="3800" dirty="0" smtClean="0"/>
          </a:p>
          <a:p>
            <a:endParaRPr lang="ru-RU" sz="3800" dirty="0"/>
          </a:p>
          <a:p>
            <a:endParaRPr lang="ru-RU" sz="3800" dirty="0" smtClean="0"/>
          </a:p>
          <a:p>
            <a:endParaRPr lang="ru-RU" sz="3800" dirty="0"/>
          </a:p>
          <a:p>
            <a:endParaRPr lang="ru-RU" sz="3800" dirty="0" smtClean="0"/>
          </a:p>
          <a:p>
            <a:endParaRPr lang="ru-RU" sz="3800" dirty="0"/>
          </a:p>
          <a:p>
            <a:endParaRPr lang="ru-RU" sz="3800" dirty="0" smtClean="0"/>
          </a:p>
          <a:p>
            <a:r>
              <a:rPr lang="ru-RU" sz="3800" dirty="0" smtClean="0"/>
              <a:t>Подготовила </a:t>
            </a:r>
            <a:r>
              <a:rPr lang="ru-RU" sz="3800" dirty="0" smtClean="0"/>
              <a:t>педагог: Косыгина В.П.</a:t>
            </a:r>
            <a:endParaRPr lang="ru-RU" sz="3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135" y="2756647"/>
            <a:ext cx="3270326" cy="3835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1788" y="5982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89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226193" cy="13208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Экскурсия в музей.  </a:t>
            </a:r>
            <a:br>
              <a:rPr lang="ru-RU" sz="2400" dirty="0" smtClean="0"/>
            </a:br>
            <a:r>
              <a:rPr lang="ru-RU" sz="2400" dirty="0" smtClean="0"/>
              <a:t>Предварительная работа: беседа «Как вести себя  культурно в общественных местах»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0" y="2064327"/>
            <a:ext cx="7523018" cy="4163146"/>
          </a:xfrm>
        </p:spPr>
      </p:pic>
    </p:spTree>
    <p:extLst>
      <p:ext uri="{BB962C8B-B14F-4D97-AF65-F5344CB8AC3E}">
        <p14:creationId xmlns:p14="http://schemas.microsoft.com/office/powerpoint/2010/main" val="4010175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Проведение акции «Спасем доброту» и создание плаката «Дом доброты»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218" y="1468582"/>
            <a:ext cx="5278581" cy="51400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33474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dirty="0" smtClean="0"/>
              <a:t>Сюжетно-ролевая игра «Магазин», Игровая ситуация </a:t>
            </a:r>
            <a:r>
              <a:rPr lang="ru-RU" sz="2400" dirty="0"/>
              <a:t>«</a:t>
            </a:r>
            <a:r>
              <a:rPr lang="ru-RU" sz="2400" dirty="0" smtClean="0"/>
              <a:t>Мы пришли в кафе»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402" y="2257489"/>
            <a:ext cx="4407189" cy="35498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382" y="1828800"/>
            <a:ext cx="4655127" cy="44071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87678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062" y="609600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  </a:t>
            </a:r>
            <a:r>
              <a:rPr lang="ru-RU" sz="2400" dirty="0" smtClean="0"/>
              <a:t>Тематическое рисование - «Сердечко для близкого человека».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55" y="1930401"/>
            <a:ext cx="6470072" cy="40839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76729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727430" cy="13208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Традиция группы: «Мы поздравляем всех сотрудников с днём дошкольного работника!»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4551" y="2566715"/>
            <a:ext cx="3881438" cy="29110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" t="15542" r="6686"/>
          <a:stretch/>
        </p:blipFill>
        <p:spPr>
          <a:xfrm>
            <a:off x="449541" y="1930400"/>
            <a:ext cx="3409537" cy="2276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5" t="22626" r="30199" b="12525"/>
          <a:stretch/>
        </p:blipFill>
        <p:spPr>
          <a:xfrm>
            <a:off x="8111462" y="1270000"/>
            <a:ext cx="2018946" cy="3658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" t="22524" r="-290" b="-68168"/>
          <a:stretch/>
        </p:blipFill>
        <p:spPr>
          <a:xfrm>
            <a:off x="909808" y="4781259"/>
            <a:ext cx="2515317" cy="3696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1934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Т</a:t>
            </a:r>
            <a:r>
              <a:rPr lang="ru-RU" sz="2400" dirty="0" smtClean="0"/>
              <a:t>радиция группы:  «Мой день рождения!» (групповое  поздравление и чаепитие)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74" y="1930400"/>
            <a:ext cx="2902014" cy="42501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293" y="1930399"/>
            <a:ext cx="5838075" cy="42501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12991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Сюжетно- ролевая игра семья сюжеты </a:t>
            </a:r>
            <a:br>
              <a:rPr lang="ru-RU" sz="2400" dirty="0" smtClean="0"/>
            </a:br>
            <a:r>
              <a:rPr lang="ru-RU" sz="2400" dirty="0" smtClean="0"/>
              <a:t>«День рождения», «Семейное чаепитие»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63" y="1728984"/>
            <a:ext cx="5175249" cy="38814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550" y="1728984"/>
            <a:ext cx="4225636" cy="38814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67684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893684" cy="13208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Развлечение «День друзей», Просмотр сказки  о том как добро побеждает зло «Волшебный цветок»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1" y="1930400"/>
            <a:ext cx="5175249" cy="40977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9" b="9944"/>
          <a:stretch/>
        </p:blipFill>
        <p:spPr>
          <a:xfrm>
            <a:off x="6419966" y="1930401"/>
            <a:ext cx="4622107" cy="4097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33440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8233" y="278969"/>
            <a:ext cx="11079997" cy="5841167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sz="9600" dirty="0" smtClean="0"/>
              <a:t>Для достижения наилучшего результата в работе с детьми использовала разнообразные методы и приемы воспитания: метод приучения детей к положительным формам общественного поведения, воспитания нравственных привычек основанный на систематическом применении норм и правил (здороваться, прощаться, благодарить за услугу, вежливо отвечать на вопросы); пример взрослого или другого ребенка (желание быть похожим на того кто затронул чувства ребенка), наблюдение за деятельностью педагога и детей во время игр, занятий, труда; мини – беседы о  гигиене и нравственном поведении; этические беседы; чтение и анализ художественных произведений и сказок; рассказывание, рассматривание и обсуждение картин, иллюстраций, мультфильмов, организация фотовыставок, совместный труд</a:t>
            </a:r>
            <a:r>
              <a:rPr lang="ru-RU" sz="9600" dirty="0"/>
              <a:t>. Метод убеждения использовала через доброе слово воспитателя. </a:t>
            </a:r>
          </a:p>
          <a:p>
            <a:pPr marL="0" indent="0" algn="just">
              <a:buNone/>
            </a:pPr>
            <a:r>
              <a:rPr lang="ru-RU" sz="9600" dirty="0"/>
              <a:t>	</a:t>
            </a:r>
            <a:r>
              <a:rPr lang="ru-RU" sz="9600" dirty="0" smtClean="0"/>
              <a:t>Создание в подготовительной группе  уголка «Звезда дня», способствовало стимуляции детей  соблюдать правила этикета, быть вежливыми и совершать положительные поступки.</a:t>
            </a:r>
          </a:p>
          <a:p>
            <a:pPr marL="0" indent="0" algn="just">
              <a:buNone/>
            </a:pPr>
            <a:r>
              <a:rPr lang="ru-RU" sz="9600" dirty="0" smtClean="0"/>
              <a:t> </a:t>
            </a:r>
            <a:r>
              <a:rPr lang="ru-RU" sz="9600" dirty="0"/>
              <a:t>	</a:t>
            </a:r>
            <a:r>
              <a:rPr lang="ru-RU" sz="9600" dirty="0" smtClean="0"/>
              <a:t>Все эти методы  были направлены на совершенствование  навыков опрятности и гигиены,  на формирование правильных оценок поведения.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2369365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Групповой уголок «Звезда дня»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2234480"/>
            <a:ext cx="3011263" cy="38814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79" y="1421851"/>
            <a:ext cx="3130570" cy="40870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33" y="1930400"/>
            <a:ext cx="2872538" cy="4185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34157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073793" cy="13208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>	</a:t>
            </a:r>
            <a:r>
              <a:rPr lang="ru-RU" sz="2200" dirty="0" smtClean="0">
                <a:latin typeface="+mn-lt"/>
              </a:rPr>
              <a:t/>
            </a:r>
            <a:br>
              <a:rPr lang="ru-RU" sz="2200" dirty="0" smtClean="0">
                <a:latin typeface="+mn-lt"/>
              </a:rPr>
            </a:br>
            <a:r>
              <a:rPr lang="ru-RU" sz="1600" dirty="0">
                <a:latin typeface="+mn-lt"/>
              </a:rPr>
              <a:t/>
            </a:r>
            <a:br>
              <a:rPr lang="ru-RU" sz="1600" dirty="0">
                <a:latin typeface="+mn-lt"/>
              </a:rPr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720437"/>
            <a:ext cx="10946631" cy="52508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/>
              <a:t>	</a:t>
            </a:r>
          </a:p>
          <a:p>
            <a:pPr marL="0" indent="0" algn="just">
              <a:buNone/>
            </a:pPr>
            <a:r>
              <a:rPr lang="ru-RU" sz="2400" dirty="0"/>
              <a:t>	</a:t>
            </a:r>
            <a:r>
              <a:rPr lang="ru-RU" sz="2400" dirty="0" smtClean="0"/>
              <a:t>Нравственный </a:t>
            </a:r>
            <a:r>
              <a:rPr lang="ru-RU" sz="2400" dirty="0"/>
              <a:t>кризис в современном обществе, отчуждение человека от культуры как способа сохранения и передачи ценностей, нарушение связи в духовно – нравственной преемственности поколений, трудности социализации, снижение воспитательной роли семьи, преобладание равнодушия, зависти, озлобленности ведет к трансформации добра и зла у подрастающего поколения и ставит общество перед опасностью моральной деградации</a:t>
            </a:r>
            <a:r>
              <a:rPr lang="ru-RU" sz="2400" dirty="0" smtClean="0"/>
              <a:t>.</a:t>
            </a:r>
          </a:p>
          <a:p>
            <a:pPr marL="0" indent="0" algn="just">
              <a:buNone/>
            </a:pPr>
            <a:r>
              <a:rPr lang="ru-RU" sz="2400" dirty="0" smtClean="0"/>
              <a:t>	В </a:t>
            </a:r>
            <a:r>
              <a:rPr lang="ru-RU" sz="2400" dirty="0"/>
              <a:t>связи с этим возникает проблема формирования нравственных чувств и культуры личности, основы которой закладываются в детском возрасте, являющемся важным этапом становления морального облика ребенка, формирования его нравственного сознания, развития его нравственных </a:t>
            </a:r>
            <a:r>
              <a:rPr lang="ru-RU" sz="2400" dirty="0" smtClean="0"/>
              <a:t>качеств.</a:t>
            </a: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42467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Фотовыставка </a:t>
            </a:r>
            <a:br>
              <a:rPr lang="ru-RU" sz="2400" dirty="0" smtClean="0"/>
            </a:br>
            <a:r>
              <a:rPr lang="ru-RU" sz="2400" dirty="0" smtClean="0"/>
              <a:t>«Спешите делать добро!»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36" y="2616380"/>
            <a:ext cx="5836747" cy="38814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38" y="609600"/>
            <a:ext cx="4350328" cy="29648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59749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Закрепление правил и норм этикета в игре «Вежливые слова и поступки»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60" y="2077461"/>
            <a:ext cx="6914795" cy="43233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31564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356461"/>
            <a:ext cx="11039385" cy="568490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sz="2400" dirty="0" smtClean="0"/>
              <a:t>В своей работе широко использовала устное народное творчество (загадки, пословицы, поговорки, сказки), так как это дает хороший результат. У детей хрупкая и ранимая психика и сказки являются тем универсальным средством, которое позволяет без морального и эмоционального ущерба рассказывать об отрицательном в жизни и проводить параллели с современной действительностью. Так же для формирования культурно-гигиенических навыков, нравственных чувств и норм поведения широко использовала художественную литературу (при чтении вне занятий), игры - драматизации и мини – спектакли, кукольный театр. Эти приёмы способствуют возникновению у детей эмоционального отношения к описываемым событиям, природе, героям, персонажам литературных произведений, к окружающим их людям, к действительности.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33784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241581" cy="13208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Кукольный театр по мотивам русских народных сказок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76" y="1766808"/>
            <a:ext cx="5175249" cy="42752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1" t="29989"/>
          <a:stretch/>
        </p:blipFill>
        <p:spPr>
          <a:xfrm>
            <a:off x="6497782" y="1611824"/>
            <a:ext cx="4568008" cy="44302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99817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198" y="563105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Мини – спектакль «Сказка о глупом мышонке»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20" y="1394848"/>
            <a:ext cx="7222211" cy="5114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29913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053885"/>
            <a:ext cx="10620931" cy="50184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sz="2400" dirty="0" smtClean="0"/>
              <a:t>Для лучшего усвоения детьми определенного материала нужен положительный пример взрослых, так как на этом примере ребенок учится проживать в окружающей среде, и у него формируются привычки вести себя в соответствии с определенными нравственными правилами. Поэтому формирование нравственных качеств у детей дошкольного возраста я осуществляла в тесном контакте с родителями. 	Активизируя работу родителей по повышению уровня воспитанности детей, мною были использованы разнообразные формы работы: родительские собрания, развлечения, досуги, консультации. Так же проводила устные консультации индивидуально и на собраниях по теме самообразования.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01138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Досуг с родителями «Неразлучные друзья взрослые и дети»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814" y="1627322"/>
            <a:ext cx="7268705" cy="4866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03795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321" y="594101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Родительское собрание «Особенности общения родителей и детей в семье»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378369" y="1658320"/>
            <a:ext cx="7019620" cy="44611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70586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805913"/>
            <a:ext cx="10868903" cy="52354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/>
              <a:t>	</a:t>
            </a:r>
            <a:r>
              <a:rPr lang="ru-RU" sz="2400" dirty="0" smtClean="0"/>
              <a:t>Итог проделанной мною работы с родителями: большинство родителей стали оказывать активную помощь в работе по воспитанию нравственных чувств и норм поведения у их детей, появилось желание получать больше информации по данной проблеме. </a:t>
            </a:r>
          </a:p>
          <a:p>
            <a:pPr marL="0" indent="0" algn="just">
              <a:buNone/>
            </a:pPr>
            <a:r>
              <a:rPr lang="ru-RU" sz="2400" dirty="0"/>
              <a:t>	</a:t>
            </a:r>
            <a:r>
              <a:rPr lang="ru-RU" sz="2400" dirty="0" smtClean="0"/>
              <a:t>Сопоставив педагогические наблюдения от общения с детьми, родителями за последние несколько лет, я убедились в том, что в результате улучшения партнёрских отношений с родителями наблюдается рост духовно-нравственного воспитания детей.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11058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Итоговое развлечение «За чаем не скучаем»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8" r="6188"/>
          <a:stretch/>
        </p:blipFill>
        <p:spPr>
          <a:xfrm>
            <a:off x="1990176" y="1503336"/>
            <a:ext cx="7153824" cy="4538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13044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233055"/>
            <a:ext cx="10682925" cy="48083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	</a:t>
            </a:r>
            <a:r>
              <a:rPr lang="ru-RU" sz="2400" dirty="0" smtClean="0"/>
              <a:t>Важно </a:t>
            </a:r>
            <a:r>
              <a:rPr lang="ru-RU" sz="2400" dirty="0"/>
              <a:t>не упустить момент и не прибегать к воспитанию нравственных качеств от случая к случаю. Если ребенок не станет великим математиком – это не беда, но если он не станет добрым, отзывчивым, внимательным, предупредительным, то зря его учили всему </a:t>
            </a:r>
            <a:r>
              <a:rPr lang="ru-RU" sz="2400" dirty="0" smtClean="0"/>
              <a:t>остальному</a:t>
            </a:r>
            <a:r>
              <a:rPr lang="ru-RU" sz="2400" dirty="0"/>
              <a:t>.</a:t>
            </a:r>
          </a:p>
          <a:p>
            <a:pPr marL="0" indent="0" algn="just">
              <a:buNone/>
            </a:pPr>
            <a:r>
              <a:rPr lang="ru-RU" sz="2400" dirty="0"/>
              <a:t>	</a:t>
            </a:r>
            <a:r>
              <a:rPr lang="ru-RU" sz="2400" dirty="0" smtClean="0"/>
              <a:t>Работая </a:t>
            </a:r>
            <a:r>
              <a:rPr lang="ru-RU" sz="2400" dirty="0"/>
              <a:t>с детьми дошкольного возраста, я увидела, что многие дети не умеют дружно общаться, не могут объяснить нравственные поступки, не могут осознанно отвечать за свое поведение, не знают правил нравственного </a:t>
            </a:r>
            <a:r>
              <a:rPr lang="ru-RU" sz="2400" dirty="0" smtClean="0"/>
              <a:t>поведения, а родители </a:t>
            </a:r>
            <a:r>
              <a:rPr lang="ru-RU" sz="2400" dirty="0"/>
              <a:t>обеспокоены несформированностью нравственных качеств.</a:t>
            </a:r>
          </a:p>
          <a:p>
            <a:pPr algn="just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83673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930897" cy="123469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27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конце каждого учебного года проводила мониторинг результативности по формированию основ культурно-гигиенических навыков и  культуры</a:t>
            </a:r>
            <a:r>
              <a:rPr lang="ru-RU" sz="2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27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поведения (</a:t>
            </a:r>
            <a:r>
              <a:rPr lang="ru-RU" sz="2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этикета).</a:t>
            </a:r>
          </a:p>
        </p:txBody>
      </p:sp>
      <p:graphicFrame>
        <p:nvGraphicFramePr>
          <p:cNvPr id="4" name="Объект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4816428"/>
              </p:ext>
            </p:extLst>
          </p:nvPr>
        </p:nvGraphicFramePr>
        <p:xfrm>
          <a:off x="1069383" y="1856519"/>
          <a:ext cx="9099853" cy="5868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Документ" r:id="rId3" imgW="6459517" imgH="4593178" progId="Word.Document.12">
                  <p:embed/>
                </p:oleObj>
              </mc:Choice>
              <mc:Fallback>
                <p:oleObj name="Документ" r:id="rId3" imgW="6459517" imgH="459317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9383" y="1856519"/>
                        <a:ext cx="9099853" cy="5868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92036" y="4502727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</a:p>
          <a:p>
            <a:endParaRPr lang="ru-RU" dirty="0"/>
          </a:p>
          <a:p>
            <a:r>
              <a:rPr lang="ru-RU" dirty="0" smtClean="0"/>
              <a:t> </a:t>
            </a:r>
          </a:p>
          <a:p>
            <a:r>
              <a:rPr lang="ru-RU" dirty="0" smtClean="0"/>
              <a:t>средняя гр.                   старшая гр.                      подготовительная гр.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197765" y="2369127"/>
            <a:ext cx="12330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000" dirty="0" smtClean="0"/>
          </a:p>
          <a:p>
            <a:endParaRPr lang="ru-RU" sz="1000" dirty="0"/>
          </a:p>
          <a:p>
            <a:endParaRPr lang="ru-RU" sz="1000" dirty="0" smtClean="0"/>
          </a:p>
          <a:p>
            <a:r>
              <a:rPr lang="ru-RU" sz="1000" dirty="0"/>
              <a:t> </a:t>
            </a:r>
            <a:r>
              <a:rPr lang="ru-RU" sz="1000" dirty="0" smtClean="0"/>
              <a:t>   </a:t>
            </a:r>
          </a:p>
          <a:p>
            <a:r>
              <a:rPr lang="ru-RU" sz="1000" dirty="0"/>
              <a:t> </a:t>
            </a:r>
            <a:r>
              <a:rPr lang="ru-RU" sz="1000" dirty="0" smtClean="0"/>
              <a:t>     средний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651985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609600"/>
            <a:ext cx="11101379" cy="54317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 smtClean="0"/>
              <a:t>	В результате проделанной мною работы в группе была создана  атмосфера дружелюбия, взаимного уважения. Ребята стали вежливее и веселее, с успехом применяли культурно-гигиенические навыки, научились следить за своим внешним видом, культурно вести себя за столом. Они хорошо понимали  и воспринимали уроки добра и культурного поведения. Старались  сами разрешать конфликтные ситуации,  справедливо оценивали свои поступки и поступки других людей, управляли своими эмоциями. У детей появились гуманные чувства, такие как сочувствие, доброта, внимание, отзывчивость, забота, уважение к старшим, общительность, честность. </a:t>
            </a:r>
          </a:p>
          <a:p>
            <a:pPr marL="0" indent="0" algn="just">
              <a:buNone/>
            </a:pPr>
            <a:r>
              <a:rPr lang="ru-RU" sz="2400" dirty="0"/>
              <a:t>	</a:t>
            </a:r>
            <a:r>
              <a:rPr lang="ru-RU" sz="2400" dirty="0" smtClean="0"/>
              <a:t>Дети с интересом познавали мир человеческих отношений, внесли в него детское миропонимание, в котором главным является любовь – к маме, папе, ко всем родным, к растениям, к природе в целом.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9620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Спасибо за внимание!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51" b="10363"/>
          <a:stretch/>
        </p:blipFill>
        <p:spPr>
          <a:xfrm>
            <a:off x="1181536" y="1472340"/>
            <a:ext cx="8210437" cy="41690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36490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516" y="340964"/>
            <a:ext cx="11057466" cy="1859796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/>
              <a:t>	</a:t>
            </a:r>
            <a:r>
              <a:rPr lang="ru-RU" sz="2400" dirty="0" smtClean="0">
                <a:solidFill>
                  <a:schemeClr val="tx1"/>
                </a:solidFill>
                <a:latin typeface="+mn-lt"/>
              </a:rPr>
              <a:t>Поэтому я поставила перед собою цель: формирование культурно-гигиенических навыков и  культуры поведения  у детей дошкольного возраста и воспитание их нравственной личности; привлечение </a:t>
            </a:r>
            <a:r>
              <a:rPr lang="ru-RU" sz="2400" dirty="0">
                <a:solidFill>
                  <a:schemeClr val="tx1"/>
                </a:solidFill>
                <a:latin typeface="+mn-lt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+mn-lt"/>
              </a:rPr>
            </a:br>
            <a:r>
              <a:rPr lang="ru-RU" sz="2400" dirty="0" smtClean="0">
                <a:solidFill>
                  <a:schemeClr val="tx1"/>
                </a:solidFill>
                <a:latin typeface="+mn-lt"/>
              </a:rPr>
              <a:t>родителей к культурному воспитанию	детей	в	семье.  </a:t>
            </a:r>
            <a:br>
              <a:rPr lang="ru-RU" sz="2400" dirty="0" smtClean="0">
                <a:solidFill>
                  <a:schemeClr val="tx1"/>
                </a:solidFill>
                <a:latin typeface="+mn-lt"/>
              </a:rPr>
            </a:br>
            <a:endParaRPr lang="ru-RU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516" y="2092270"/>
            <a:ext cx="11057466" cy="43639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/>
              <a:t>	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/>
              <a:t>	</a:t>
            </a:r>
            <a:r>
              <a:rPr lang="ru-RU" sz="2000" dirty="0" smtClean="0"/>
              <a:t>Для достижения цели я наметила ряд задач:</a:t>
            </a:r>
          </a:p>
          <a:p>
            <a:pPr algn="just"/>
            <a:r>
              <a:rPr lang="ru-RU" sz="2000" dirty="0" smtClean="0"/>
              <a:t>Формировать у детей  культурно- гигиенические навыки,  нравственные качества и культуру поведения со сверстниками;</a:t>
            </a:r>
          </a:p>
          <a:p>
            <a:pPr algn="just"/>
            <a:r>
              <a:rPr lang="ru-RU" sz="2000" dirty="0" smtClean="0"/>
              <a:t> Развивать нравственное сознание (справедливо оценивать свои поступки и поступки других людей, умение чувствовать и понимать другого, умение управлять своими эмоциями); </a:t>
            </a:r>
          </a:p>
          <a:p>
            <a:pPr algn="just"/>
            <a:r>
              <a:rPr lang="ru-RU" sz="2000" dirty="0" smtClean="0"/>
              <a:t>Воспитывать у детей гуманные чувства (умение сочувствовать, доброту, внимание, вежливость, честность, справедливость, заботу, отзывчивость, уважение к старшим, общительность); </a:t>
            </a:r>
          </a:p>
          <a:p>
            <a:pPr algn="just"/>
            <a:r>
              <a:rPr lang="ru-RU" sz="2000" dirty="0" smtClean="0"/>
              <a:t>Повышать педагогическую компетентность родителей по вопросу формирования нравственных качеств личности ребенка.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0186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7364" y="105785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55965" y="886691"/>
            <a:ext cx="103978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2400" dirty="0" smtClean="0"/>
              <a:t>Свою работу я начала с изучения интересов и потребностей родителей в воспитании детей. Провела анкетирование, на основе анализа которого составила план работы с детьми и родителями группы. Результаты  диагностики позволили выявить, какие нравственные чувства и нормы поведения освоены детьми, а какие нужно формировать.</a:t>
            </a:r>
          </a:p>
          <a:p>
            <a:pPr algn="just"/>
            <a:r>
              <a:rPr lang="ru-RU" sz="2400" dirty="0" smtClean="0"/>
              <a:t>	Полученные результаты помогли мне выстроить дальнейшую работу. Разработала перспективный план работы с детьми по среднему, старшему, подготовительному возрасту. Было разработано планирование работы с родителями воспитанников.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39672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997527"/>
            <a:ext cx="10392448" cy="504383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/>
              <a:t>	Для того чтобы дети хорошо воспринимали и запоминали излагаемый мной материал, проводила занятия на которых большое внимание уделялось игровым методам. На занятие в гости к нам приходили герои знакомых сказок, рассказов, мультфильмов. Попадая в затруднительное положение герои обращались к ребятам за помощью. Старалась отходить от привычной структуры занятий, превращая его в увлекательное путешествие, приключение. И в то же время образовательная деятельность не превращалась в игру, так как несла познавательный и воспитательный характер.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47836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277091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720437"/>
            <a:ext cx="10667426" cy="532092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 smtClean="0"/>
              <a:t>	Мною проведены ряд экскурсий и прогулок, которые так же помогают привить навыки нравственного и культурного поведения (экскурсия в магазин за покупками, в библиотеку, в музей), проводила праздники, развлечения, досуги, где через полученные положительные эмоции дети показывали усвоенные умения. </a:t>
            </a:r>
          </a:p>
          <a:p>
            <a:pPr marL="0" indent="0" algn="just">
              <a:buNone/>
            </a:pPr>
            <a:r>
              <a:rPr lang="ru-RU" sz="2400" dirty="0" smtClean="0"/>
              <a:t>	При проведении  акции «Спасем доброту» дети учились сопереживать, совершать добрые поступки по собственной воле.</a:t>
            </a:r>
          </a:p>
          <a:p>
            <a:pPr marL="0" indent="0" algn="just">
              <a:buNone/>
            </a:pPr>
            <a:r>
              <a:rPr lang="ru-RU" sz="2400" dirty="0" smtClean="0"/>
              <a:t>	  На развлечении «День друзей» дети  показали знание правил поведения между друзьями и в конфликтных ситуациях.</a:t>
            </a:r>
          </a:p>
          <a:p>
            <a:pPr marL="0" indent="0" algn="just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	На экскурсии в школе была создана ситуация общения с директором школы, в процессе которой ребята  в вежливой форме задавали вопросы.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56977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Экскурсия «В  магазин за покупками»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2" y="1607127"/>
            <a:ext cx="7481454" cy="47243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08668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755139" cy="13208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Игровая ситуация во время экскурсии в школу «Берём  интервью у директора школы»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10" y="1704110"/>
            <a:ext cx="7259782" cy="45442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02701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361</TotalTime>
  <Words>1500</Words>
  <Application>Microsoft Office PowerPoint</Application>
  <PresentationFormat>Широкоэкранный</PresentationFormat>
  <Paragraphs>97</Paragraphs>
  <Slides>32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Trebuchet MS</vt:lpstr>
      <vt:lpstr>Wingdings 3</vt:lpstr>
      <vt:lpstr>Аспект</vt:lpstr>
      <vt:lpstr>Документ</vt:lpstr>
      <vt:lpstr>МКДОУ «Детский сад № 12 г. Киренска»   </vt:lpstr>
      <vt:lpstr>                        </vt:lpstr>
      <vt:lpstr>Презентация PowerPoint</vt:lpstr>
      <vt:lpstr> Поэтому я поставила перед собою цель: формирование культурно-гигиенических навыков и  культуры поведения  у детей дошкольного возраста и воспитание их нравственной личности; привлечение  родителей к культурному воспитанию детей в семье.   </vt:lpstr>
      <vt:lpstr>       </vt:lpstr>
      <vt:lpstr>Презентация PowerPoint</vt:lpstr>
      <vt:lpstr>Презентация PowerPoint</vt:lpstr>
      <vt:lpstr>Экскурсия «В  магазин за покупками»</vt:lpstr>
      <vt:lpstr>Игровая ситуация во время экскурсии в школу «Берём  интервью у директора школы»</vt:lpstr>
      <vt:lpstr>Экскурсия в музей.   Предварительная работа: беседа «Как вести себя  культурно в общественных местах»</vt:lpstr>
      <vt:lpstr>Проведение акции «Спасем доброту» и создание плаката «Дом доброты»</vt:lpstr>
      <vt:lpstr> Сюжетно-ролевая игра «Магазин», Игровая ситуация «Мы пришли в кафе»</vt:lpstr>
      <vt:lpstr>  Тематическое рисование - «Сердечко для близкого человека».</vt:lpstr>
      <vt:lpstr>Традиция группы: «Мы поздравляем всех сотрудников с днём дошкольного работника!»</vt:lpstr>
      <vt:lpstr> Традиция группы:  «Мой день рождения!» (групповое  поздравление и чаепитие)</vt:lpstr>
      <vt:lpstr>Сюжетно- ролевая игра семья сюжеты  «День рождения», «Семейное чаепитие»</vt:lpstr>
      <vt:lpstr>Развлечение «День друзей», Просмотр сказки  о том как добро побеждает зло «Волшебный цветок»</vt:lpstr>
      <vt:lpstr>Презентация PowerPoint</vt:lpstr>
      <vt:lpstr>Групповой уголок «Звезда дня»</vt:lpstr>
      <vt:lpstr>Фотовыставка  «Спешите делать добро!»</vt:lpstr>
      <vt:lpstr>Закрепление правил и норм этикета в игре «Вежливые слова и поступки»</vt:lpstr>
      <vt:lpstr>Презентация PowerPoint</vt:lpstr>
      <vt:lpstr>Кукольный театр по мотивам русских народных сказок</vt:lpstr>
      <vt:lpstr>Мини – спектакль «Сказка о глупом мышонке»</vt:lpstr>
      <vt:lpstr>Презентация PowerPoint</vt:lpstr>
      <vt:lpstr>Досуг с родителями «Неразлучные друзья взрослые и дети»</vt:lpstr>
      <vt:lpstr>Родительское собрание «Особенности общения родителей и детей в семье»</vt:lpstr>
      <vt:lpstr>Презентация PowerPoint</vt:lpstr>
      <vt:lpstr>Итоговое развлечение «За чаем не скучаем»</vt:lpstr>
      <vt:lpstr> В конце каждого учебного года проводила мониторинг результативности по формированию основ культурно-гигиенических навыков и  культуры   поведения (этикета).</vt:lpstr>
      <vt:lpstr>Презентация PowerPoint</vt:lpstr>
      <vt:lpstr>Спасибо за внимание!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Валентина Косыгина</dc:creator>
  <cp:lastModifiedBy>Валентина Косыгина</cp:lastModifiedBy>
  <cp:revision>44</cp:revision>
  <dcterms:created xsi:type="dcterms:W3CDTF">2022-01-26T05:15:44Z</dcterms:created>
  <dcterms:modified xsi:type="dcterms:W3CDTF">2022-02-10T07:11:10Z</dcterms:modified>
</cp:coreProperties>
</file>