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332" r:id="rId4"/>
    <p:sldId id="289" r:id="rId5"/>
    <p:sldId id="287" r:id="rId6"/>
    <p:sldId id="329" r:id="rId7"/>
    <p:sldId id="331" r:id="rId8"/>
    <p:sldId id="333" r:id="rId9"/>
    <p:sldId id="337" r:id="rId10"/>
    <p:sldId id="334" r:id="rId11"/>
    <p:sldId id="336" r:id="rId12"/>
    <p:sldId id="338" r:id="rId13"/>
    <p:sldId id="339" r:id="rId14"/>
    <p:sldId id="344" r:id="rId15"/>
    <p:sldId id="354" r:id="rId16"/>
    <p:sldId id="355" r:id="rId17"/>
    <p:sldId id="309" r:id="rId18"/>
    <p:sldId id="286" r:id="rId19"/>
    <p:sldId id="350" r:id="rId20"/>
    <p:sldId id="353" r:id="rId21"/>
    <p:sldId id="347" r:id="rId22"/>
    <p:sldId id="271" r:id="rId23"/>
    <p:sldId id="348" r:id="rId24"/>
    <p:sldId id="356" r:id="rId25"/>
    <p:sldId id="351" r:id="rId26"/>
    <p:sldId id="311" r:id="rId27"/>
    <p:sldId id="314" r:id="rId28"/>
    <p:sldId id="342" r:id="rId29"/>
    <p:sldId id="295" r:id="rId30"/>
    <p:sldId id="319" r:id="rId31"/>
    <p:sldId id="320" r:id="rId32"/>
    <p:sldId id="352" r:id="rId33"/>
    <p:sldId id="308" r:id="rId34"/>
    <p:sldId id="305" r:id="rId3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223" autoAdjust="0"/>
    <p:restoredTop sz="94660"/>
  </p:normalViewPr>
  <p:slideViewPr>
    <p:cSldViewPr>
      <p:cViewPr>
        <p:scale>
          <a:sx n="44" d="100"/>
          <a:sy n="44" d="100"/>
        </p:scale>
        <p:origin x="-1902" y="-6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43600" y="5943600"/>
            <a:ext cx="3048000" cy="762000"/>
          </a:xfrm>
        </p:spPr>
        <p:txBody>
          <a:bodyPr>
            <a:noAutofit/>
          </a:bodyPr>
          <a:lstStyle/>
          <a:p>
            <a:pPr algn="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Выполнила: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Кузакова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Е.В.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8686800" cy="2271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228600" y="2590800"/>
            <a:ext cx="8610600" cy="22098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/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sz="4000" b="1" i="1" dirty="0" smtClean="0">
                <a:solidFill>
                  <a:srgbClr val="7030A0"/>
                </a:solidFill>
              </a:rPr>
              <a:t>Тема консультации </a:t>
            </a:r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>
                <a:solidFill>
                  <a:srgbClr val="7030A0"/>
                </a:solidFill>
              </a:rPr>
              <a:t>«Проектная деятельность как средство речевого развития детей дошкольного возраста»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600" b="1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шаблон 2 в"/>
          <p:cNvPicPr>
            <a:picLocks noChangeAspect="1" noChangeArrowheads="1"/>
          </p:cNvPicPr>
          <p:nvPr/>
        </p:nvPicPr>
        <p:blipFill rotWithShape="1">
          <a:blip r:embed="rId2" cstate="screen"/>
          <a:srcRect t="470"/>
          <a:stretch/>
        </p:blipFill>
        <p:spPr bwMode="auto">
          <a:xfrm>
            <a:off x="0" y="-13855"/>
            <a:ext cx="9144000" cy="687185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352800" y="2057400"/>
            <a:ext cx="330795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Типы проектов</a:t>
            </a:r>
          </a:p>
          <a:p>
            <a:r>
              <a:rPr lang="ru-RU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6800" y="3200400"/>
            <a:ext cx="774737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/>
              <a:t> 1.Исследовательские</a:t>
            </a:r>
          </a:p>
          <a:p>
            <a:r>
              <a:rPr lang="ru-RU" sz="2800" dirty="0"/>
              <a:t> </a:t>
            </a:r>
            <a:r>
              <a:rPr lang="ru-RU" sz="2800" dirty="0" smtClean="0"/>
              <a:t>2.Творческие</a:t>
            </a:r>
          </a:p>
          <a:p>
            <a:r>
              <a:rPr lang="ru-RU" sz="2800" dirty="0" smtClean="0"/>
              <a:t> 3. Ролевые или игровые </a:t>
            </a:r>
          </a:p>
          <a:p>
            <a:r>
              <a:rPr lang="ru-RU" sz="2800" dirty="0" smtClean="0"/>
              <a:t> 4.Информационно –практико ориентировочные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24212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шаблон 2 в"/>
          <p:cNvPicPr>
            <a:picLocks noChangeAspect="1" noChangeArrowheads="1"/>
          </p:cNvPicPr>
          <p:nvPr/>
        </p:nvPicPr>
        <p:blipFill rotWithShape="1">
          <a:blip r:embed="rId2" cstate="screen"/>
          <a:srcRect t="470"/>
          <a:stretch/>
        </p:blipFill>
        <p:spPr bwMode="auto">
          <a:xfrm>
            <a:off x="0" y="0"/>
            <a:ext cx="9144000" cy="687185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28600" y="2277070"/>
            <a:ext cx="80071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Типы проектов для речевого развития:</a:t>
            </a:r>
          </a:p>
          <a:p>
            <a:r>
              <a:rPr lang="ru-RU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0" y="3158834"/>
            <a:ext cx="861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1.Специальные тематические </a:t>
            </a:r>
            <a:r>
              <a:rPr lang="ru-RU" sz="2400" dirty="0" err="1" smtClean="0"/>
              <a:t>монопроекты</a:t>
            </a:r>
            <a:r>
              <a:rPr lang="ru-RU" sz="2400" dirty="0" smtClean="0"/>
              <a:t>  в рамках 1-ой образовательной области</a:t>
            </a:r>
          </a:p>
          <a:p>
            <a:endParaRPr lang="ru-RU" sz="2400" dirty="0" smtClean="0"/>
          </a:p>
          <a:p>
            <a:r>
              <a:rPr lang="ru-RU" sz="2400" dirty="0" smtClean="0"/>
              <a:t>2.Тематические </a:t>
            </a:r>
            <a:r>
              <a:rPr lang="ru-RU" sz="2400" dirty="0" err="1" smtClean="0"/>
              <a:t>монопроекты</a:t>
            </a:r>
            <a:r>
              <a:rPr lang="ru-RU" sz="2400" dirty="0" smtClean="0"/>
              <a:t>  в связи с другими задачами </a:t>
            </a:r>
          </a:p>
          <a:p>
            <a:endParaRPr lang="ru-RU" sz="2400" dirty="0" smtClean="0"/>
          </a:p>
          <a:p>
            <a:r>
              <a:rPr lang="ru-RU" sz="2400" dirty="0" smtClean="0"/>
              <a:t>2 </a:t>
            </a:r>
            <a:r>
              <a:rPr lang="ru-RU" sz="2400" dirty="0" err="1" smtClean="0"/>
              <a:t>Межпредметные</a:t>
            </a:r>
            <a:r>
              <a:rPr lang="ru-RU" sz="2400" dirty="0" smtClean="0"/>
              <a:t> или интегрированные проекты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7332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шаблон 2 в"/>
          <p:cNvPicPr>
            <a:picLocks noChangeAspect="1" noChangeArrowheads="1"/>
          </p:cNvPicPr>
          <p:nvPr/>
        </p:nvPicPr>
        <p:blipFill rotWithShape="1">
          <a:blip r:embed="rId2" cstate="screen"/>
          <a:srcRect t="470"/>
          <a:stretch/>
        </p:blipFill>
        <p:spPr bwMode="auto">
          <a:xfrm>
            <a:off x="0" y="-13855"/>
            <a:ext cx="9144000" cy="687185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58950" y="2057399"/>
            <a:ext cx="714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Задачи </a:t>
            </a:r>
            <a:r>
              <a:rPr lang="ru-RU" sz="3600" dirty="0" err="1" smtClean="0">
                <a:solidFill>
                  <a:srgbClr val="FF0000"/>
                </a:solidFill>
              </a:rPr>
              <a:t>монопроектов</a:t>
            </a:r>
            <a:r>
              <a:rPr lang="ru-RU" sz="3600" dirty="0" smtClean="0">
                <a:solidFill>
                  <a:srgbClr val="FF0000"/>
                </a:solidFill>
              </a:rPr>
              <a:t>: 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0619" y="3159203"/>
            <a:ext cx="68427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1. Развитие свободного общения детей;</a:t>
            </a:r>
          </a:p>
          <a:p>
            <a:r>
              <a:rPr lang="ru-RU" sz="2800" dirty="0" smtClean="0"/>
              <a:t>2. Развитие всех сторон речи ;</a:t>
            </a:r>
          </a:p>
          <a:p>
            <a:r>
              <a:rPr lang="ru-RU" sz="2800" dirty="0" smtClean="0"/>
              <a:t>3.Практическое овладение нормами речи.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44756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шаблон 2 в"/>
          <p:cNvPicPr>
            <a:picLocks noChangeAspect="1" noChangeArrowheads="1"/>
          </p:cNvPicPr>
          <p:nvPr/>
        </p:nvPicPr>
        <p:blipFill rotWithShape="1">
          <a:blip r:embed="rId2" cstate="screen"/>
          <a:srcRect t="470"/>
          <a:stretch/>
        </p:blipFill>
        <p:spPr bwMode="auto">
          <a:xfrm>
            <a:off x="0" y="-13855"/>
            <a:ext cx="9144000" cy="687185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158950" y="2057399"/>
            <a:ext cx="7146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FF0000"/>
                </a:solidFill>
              </a:rPr>
              <a:t> </a:t>
            </a:r>
            <a:r>
              <a:rPr lang="ru-RU" sz="3600" dirty="0" err="1" smtClean="0">
                <a:solidFill>
                  <a:srgbClr val="FF0000"/>
                </a:solidFill>
              </a:rPr>
              <a:t>Монопроекты</a:t>
            </a:r>
            <a:r>
              <a:rPr lang="ru-RU" sz="3600" dirty="0" smtClean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770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шаблон 2 в"/>
          <p:cNvPicPr>
            <a:picLocks noChangeAspect="1" noChangeArrowheads="1"/>
          </p:cNvPicPr>
          <p:nvPr/>
        </p:nvPicPr>
        <p:blipFill rotWithShape="1">
          <a:blip r:embed="rId2" cstate="screen"/>
          <a:srcRect t="470"/>
          <a:stretch/>
        </p:blipFill>
        <p:spPr bwMode="auto">
          <a:xfrm>
            <a:off x="0" y="-13855"/>
            <a:ext cx="9144000" cy="687185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33600"/>
            <a:ext cx="6400800" cy="4256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9946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шаблон 2 в"/>
          <p:cNvPicPr>
            <a:picLocks noChangeAspect="1" noChangeArrowheads="1"/>
          </p:cNvPicPr>
          <p:nvPr/>
        </p:nvPicPr>
        <p:blipFill rotWithShape="1">
          <a:blip r:embed="rId2" cstate="screen"/>
          <a:srcRect t="470"/>
          <a:stretch/>
        </p:blipFill>
        <p:spPr bwMode="auto">
          <a:xfrm>
            <a:off x="0" y="-13855"/>
            <a:ext cx="9144000" cy="687185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1828800"/>
            <a:ext cx="6883400" cy="457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67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шаблон 2 в"/>
          <p:cNvPicPr>
            <a:picLocks noChangeAspect="1" noChangeArrowheads="1"/>
          </p:cNvPicPr>
          <p:nvPr/>
        </p:nvPicPr>
        <p:blipFill rotWithShape="1">
          <a:blip r:embed="rId2" cstate="screen"/>
          <a:srcRect t="470"/>
          <a:stretch/>
        </p:blipFill>
        <p:spPr bwMode="auto">
          <a:xfrm>
            <a:off x="0" y="-13855"/>
            <a:ext cx="9144000" cy="687185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2057400"/>
            <a:ext cx="6807200" cy="4527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2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шаблон 2 б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438400" y="304800"/>
            <a:ext cx="632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Цель </a:t>
            </a:r>
            <a:r>
              <a:rPr lang="ru-RU" b="1" i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Развитие речи и речевого общения детей дошкольного возраста в процессе организации проектной деятельности.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38400" y="1295398"/>
            <a:ext cx="6400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Задачи:</a:t>
            </a:r>
            <a:endParaRPr lang="ru-RU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Развивать речь дошкольников, психические процессы (памяти, мышления, внимания, воображения), способствовать словотворчеству и грамматической стройности речи.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-Обогащение и активизация словаря;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-Давать возможность активизировать самостоятельную и познавательную деятельность детей.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-Помогать осваивать детьми окружающую действительность.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-Способствовать развитию творческих способностей, умению наблюдать, слушать, обобщать и анализировать,</a:t>
            </a:r>
          </a:p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 -Подобрать дидактические игры и упражнения по развитию словаря детей.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шаблон 2 б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381162" y="535632"/>
            <a:ext cx="61089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Методы и приемы работы над проектами: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11542" y="2118128"/>
            <a:ext cx="46482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наглядный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словесный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создание воображаемой ситуации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практический      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сюрпризный момент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элемент загадочности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исследовательский</a:t>
            </a:r>
          </a:p>
          <a:p>
            <a:pPr lvl="0" indent="449263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8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использование музыки и т.д.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шаблон 2 б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381162" y="535632"/>
            <a:ext cx="61089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«Пасха»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" t="6558" b="7249"/>
          <a:stretch/>
        </p:blipFill>
        <p:spPr bwMode="auto">
          <a:xfrm>
            <a:off x="2254204" y="1263298"/>
            <a:ext cx="6773724" cy="4026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44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шаблон 2 титульник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5112" y="7680"/>
            <a:ext cx="9127624" cy="6857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600200" y="3429000"/>
            <a:ext cx="6400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РАЗВИТИЕ РЕЧЕВОЙ ДЕЯТЕЛЬНОСТИ ЯВЛЯЕТСЯ ОДНИМ ИЗ ВАЖНЕЙШИХ РАЗДЕЛОВ ДОШКОЛЬНОЙ ПЕДАГОГИКИ И НАПРАВЛЕНО НА УМСТВЕННОЕ РАЗВИТИЕ РЕБЕНКА. ЧЕМ ЛУЧШЕ БУДЕТ ОРГАНИЗОВАНА РЕЧЕВАЯ ДЕЯТЕЛЬНОСТЬ ДЕТЕЙ, ТЕМ ВЫШЕ ГАРАНТИИ УСПЕШНОСТИ ШКОЛЬНОГО ОБУЧЕНИЯ</a:t>
            </a:r>
            <a:r>
              <a:rPr lang="ru-RU" sz="2400" b="1" i="1" dirty="0" smtClean="0">
                <a:solidFill>
                  <a:srgbClr val="7030A0"/>
                </a:solidFill>
              </a:rPr>
              <a:t>.</a:t>
            </a:r>
            <a:endParaRPr lang="ru-RU" sz="2400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шаблон 2 б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5240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381162" y="535632"/>
            <a:ext cx="61089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«Широкая масленица»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329163"/>
            <a:ext cx="6248400" cy="415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22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51/00073c40-ae88b4c3/hello_html_2b61d04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7274292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160" y="1371600"/>
            <a:ext cx="633984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20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51/00073c40-ae88b4c3/hello_html_2b61d04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296400" cy="7045693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481179"/>
            <a:ext cx="6117071" cy="406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шаблон 2 в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5486400" cy="4100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77001" y="2743200"/>
            <a:ext cx="228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</a:rPr>
              <a:t>Недельный проект </a:t>
            </a: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Calibri"/>
              </a:rPr>
              <a:t>               «</a:t>
            </a:r>
            <a:r>
              <a:rPr lang="ru-RU" sz="2000" b="1" dirty="0">
                <a:solidFill>
                  <a:srgbClr val="FF0000"/>
                </a:solidFill>
                <a:latin typeface="Times New Roman"/>
                <a:ea typeface="Calibri"/>
              </a:rPr>
              <a:t>Музыка каждый день» 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214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шаблон 2 в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61457"/>
            <a:ext cx="7064829" cy="469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5254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шаблон 2 в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974890" y="3136612"/>
            <a:ext cx="39045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«Дошкольник года»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227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51/00073c40-ae88b4c3/hello_html_2b61d04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7274292"/>
          </a:xfrm>
          <a:prstGeom prst="rect">
            <a:avLst/>
          </a:prstGeom>
          <a:noFill/>
        </p:spPr>
      </p:pic>
      <p:pic>
        <p:nvPicPr>
          <p:cNvPr id="4098" name="Picture 2" descr="C:\Users\1\Desktop\2019\ФОТО 2019\ДОШКОЛЬНИК ГОДА 2018 (2)\IMG_86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070" y="343208"/>
            <a:ext cx="4953000" cy="329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306030"/>
            <a:ext cx="4767855" cy="355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51/00073c40-ae88b4c3/hello_html_2b61d04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7274292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0" t="17480" r="35781" b="11049"/>
          <a:stretch/>
        </p:blipFill>
        <p:spPr bwMode="auto">
          <a:xfrm>
            <a:off x="6088380" y="1040130"/>
            <a:ext cx="2903220" cy="3863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62400"/>
            <a:ext cx="3810000" cy="253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816" y="457200"/>
            <a:ext cx="3781131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40779" y="5120401"/>
            <a:ext cx="2598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«Мы о войне стихами говорим …»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51/00073c40-ae88b4c3/hello_html_2b61d04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727429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09800" y="5828287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Конкурс чтецов «Мы о войне стихами говорим …»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8" r="20584"/>
          <a:stretch/>
        </p:blipFill>
        <p:spPr bwMode="auto">
          <a:xfrm>
            <a:off x="2895600" y="685800"/>
            <a:ext cx="4411980" cy="4685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898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шаблон 2 в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397943" y="3040379"/>
            <a:ext cx="43481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«Уголок безопасности»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шаблон 2 б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438400" y="2305615"/>
            <a:ext cx="64008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Дошкольный возраст – это благоприятный период для развития всех сторон речи, расширения и обогащения детских представлений о разнообразии окружающего мира. 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69201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51/00073c40-ae88b4c3/hello_html_2b61d04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7274292"/>
          </a:xfrm>
          <a:prstGeom prst="rect">
            <a:avLst/>
          </a:prstGeom>
          <a:noFill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1" b="9474"/>
          <a:stretch/>
        </p:blipFill>
        <p:spPr bwMode="auto">
          <a:xfrm>
            <a:off x="2667000" y="1219200"/>
            <a:ext cx="6248400" cy="4366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51/00073c40-ae88b4c3/hello_html_2b61d04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7274292"/>
          </a:xfrm>
          <a:prstGeom prst="rect">
            <a:avLst/>
          </a:prstGeom>
          <a:noFill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10769"/>
            <a:ext cx="6406842" cy="399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4.infourok.ru/uploads/ex/1051/00073c40-ae88b4c3/hello_html_2b61d04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727429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124200" y="697468"/>
            <a:ext cx="3936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Методика детского проектирования  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652" y="1371600"/>
            <a:ext cx="5934075" cy="48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89" y="3106886"/>
            <a:ext cx="1609725" cy="51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054320"/>
            <a:ext cx="1584325" cy="517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149" y="3054320"/>
            <a:ext cx="1500187" cy="507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248" y="3277364"/>
            <a:ext cx="1798412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0735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шаблон 2 в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28600" y="2133600"/>
            <a:ext cx="8458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Анализируя проделанную работу, пришла к выводу, что проектная деятельность дошкольников является уникальным средством обеспечения сотрудничества детей и взрослых. </a:t>
            </a:r>
          </a:p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в проектной деятельности дает возможность развивать у дошкольников внутреннюю активность, способность выделять проблемы, ставить цели, добывать знания, приходить к результату. 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результате работы по реализации проектов обогащается и пополняется словарный запас детей. Дети проявляют инициативу в общении, делиться впечатлениями со сверстникам.</a:t>
            </a:r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indent="449263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детей формируется потребность узнать что-то новое и поделиться этим с другими людьми, обогащается и расширяется личный опыт детей, повышается  уровень самостоятельности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шаблон 2 титульник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42647"/>
            <a:ext cx="8820472" cy="661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286000" y="3352800"/>
            <a:ext cx="5105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Monotype Corsiva" panose="03010101010201010101" pitchFamily="66" charset="0"/>
              </a:rPr>
              <a:t>СПАСИБО    </a:t>
            </a:r>
          </a:p>
          <a:p>
            <a:pPr algn="ctr"/>
            <a:r>
              <a:rPr lang="ru-RU" sz="48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Monotype Corsiva" panose="03010101010201010101" pitchFamily="66" charset="0"/>
              </a:rPr>
              <a:t>ЗА</a:t>
            </a:r>
          </a:p>
          <a:p>
            <a:pPr algn="ctr"/>
            <a:r>
              <a:rPr lang="ru-RU" sz="48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Monotype Corsiva" panose="03010101010201010101" pitchFamily="66" charset="0"/>
              </a:rPr>
              <a:t>ВНИМАНИЕ!</a:t>
            </a:r>
            <a:endParaRPr lang="ru-RU" sz="4800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шаблон 2 в"/>
          <p:cNvPicPr>
            <a:picLocks noChangeAspect="1" noChangeArrowheads="1"/>
          </p:cNvPicPr>
          <p:nvPr/>
        </p:nvPicPr>
        <p:blipFill rotWithShape="1">
          <a:blip r:embed="rId2" cstate="screen"/>
          <a:srcRect t="470"/>
          <a:stretch/>
        </p:blipFill>
        <p:spPr bwMode="auto">
          <a:xfrm>
            <a:off x="0" y="-13855"/>
            <a:ext cx="9144000" cy="687185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33400" y="3810000"/>
            <a:ext cx="8305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Педагоги</a:t>
            </a:r>
          </a:p>
          <a:p>
            <a:pPr algn="ctr"/>
            <a:r>
              <a:rPr lang="ru-RU" sz="4800" b="1" dirty="0" smtClean="0"/>
              <a:t>дети                          родители</a:t>
            </a:r>
            <a:br>
              <a:rPr lang="ru-RU" sz="4800" b="1" dirty="0" smtClean="0"/>
            </a:br>
            <a:endParaRPr lang="ru-RU" sz="4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066159" y="2152103"/>
            <a:ext cx="54307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rgbClr val="7030A0"/>
                </a:solidFill>
              </a:rPr>
              <a:t>сотрудничество</a:t>
            </a:r>
            <a:endParaRPr lang="ru-RU" sz="6000" b="1" dirty="0">
              <a:solidFill>
                <a:srgbClr val="7030A0"/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2514600" y="4204856"/>
            <a:ext cx="987137" cy="488372"/>
          </a:xfrm>
          <a:prstGeom prst="straightConnector1">
            <a:avLst/>
          </a:prstGeom>
          <a:ln w="3810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116782" y="4204856"/>
            <a:ext cx="665018" cy="488372"/>
          </a:xfrm>
          <a:prstGeom prst="straightConnector1">
            <a:avLst/>
          </a:prstGeom>
          <a:ln w="3810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2514600" y="5105400"/>
            <a:ext cx="3276600" cy="0"/>
          </a:xfrm>
          <a:prstGeom prst="straightConnector1">
            <a:avLst/>
          </a:prstGeom>
          <a:ln w="3810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шаблон 2 б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445327" y="990600"/>
            <a:ext cx="6324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+ Проектная деятельность обладает огромным развивающим потенциалом, не только создает условия для поддержки и развития детских интересов и способностей, но и нацелена на развитие индивидуальности ребенка, его самостоятельности, инициативности, поисковой активности. </a:t>
            </a:r>
            <a:endParaRPr lang="ru-RU" sz="3600" b="1" dirty="0" smtClean="0">
              <a:solidFill>
                <a:srgbClr val="FF00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шаблон 2 б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49"/>
          <a:stretch/>
        </p:blipFill>
        <p:spPr bwMode="auto">
          <a:xfrm>
            <a:off x="2388105" y="152400"/>
            <a:ext cx="6469063" cy="194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76" r="2626" b="28671"/>
          <a:stretch/>
        </p:blipFill>
        <p:spPr bwMode="auto">
          <a:xfrm>
            <a:off x="2268538" y="2325914"/>
            <a:ext cx="6299200" cy="2206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11"/>
          <a:stretch/>
        </p:blipFill>
        <p:spPr bwMode="auto">
          <a:xfrm>
            <a:off x="2353469" y="4632858"/>
            <a:ext cx="6469063" cy="168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шаблон 2 в"/>
          <p:cNvPicPr>
            <a:picLocks noChangeAspect="1" noChangeArrowheads="1"/>
          </p:cNvPicPr>
          <p:nvPr/>
        </p:nvPicPr>
        <p:blipFill rotWithShape="1">
          <a:blip r:embed="rId2" cstate="screen"/>
          <a:srcRect t="470"/>
          <a:stretch/>
        </p:blipFill>
        <p:spPr bwMode="auto">
          <a:xfrm>
            <a:off x="0" y="-13855"/>
            <a:ext cx="9144000" cy="687185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1056" y="2315511"/>
            <a:ext cx="8429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Факторы отставания в речевом развитии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3452552"/>
            <a:ext cx="7924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800" dirty="0">
                <a:latin typeface="Times New Roman"/>
                <a:ea typeface="Calibri"/>
              </a:rPr>
              <a:t>повышенная агрессия, </a:t>
            </a:r>
            <a:endParaRPr lang="ru-RU" sz="2800" dirty="0" smtClean="0">
              <a:latin typeface="Times New Roman"/>
              <a:ea typeface="Calibri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dirty="0" smtClean="0">
                <a:latin typeface="Times New Roman"/>
                <a:ea typeface="Calibri"/>
              </a:rPr>
              <a:t>эмоциональная </a:t>
            </a:r>
            <a:r>
              <a:rPr lang="ru-RU" sz="2800" dirty="0">
                <a:latin typeface="Times New Roman"/>
                <a:ea typeface="Calibri"/>
              </a:rPr>
              <a:t>глухота, </a:t>
            </a:r>
            <a:endParaRPr lang="ru-RU" sz="2800" dirty="0" smtClean="0">
              <a:latin typeface="Times New Roman"/>
              <a:ea typeface="Calibri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dirty="0" err="1" smtClean="0">
                <a:latin typeface="Times New Roman"/>
                <a:ea typeface="Calibri"/>
              </a:rPr>
              <a:t>гиперактивность</a:t>
            </a:r>
            <a:r>
              <a:rPr lang="ru-RU" sz="2800" dirty="0">
                <a:latin typeface="Times New Roman"/>
                <a:ea typeface="Calibri"/>
              </a:rPr>
              <a:t>, пассивность</a:t>
            </a:r>
            <a:r>
              <a:rPr lang="ru-RU" sz="2800" dirty="0" smtClean="0">
                <a:latin typeface="Times New Roman"/>
                <a:ea typeface="Calibri"/>
              </a:rPr>
              <a:t>,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800" dirty="0" smtClean="0">
                <a:latin typeface="Times New Roman"/>
                <a:ea typeface="Calibri"/>
              </a:rPr>
              <a:t>замкнутость </a:t>
            </a:r>
            <a:r>
              <a:rPr lang="ru-RU" sz="2800" dirty="0">
                <a:latin typeface="Times New Roman"/>
                <a:ea typeface="Calibri"/>
              </a:rPr>
              <a:t>на себе и собственных интересах.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00479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шаблон 2 в"/>
          <p:cNvPicPr>
            <a:picLocks noChangeAspect="1" noChangeArrowheads="1"/>
          </p:cNvPicPr>
          <p:nvPr/>
        </p:nvPicPr>
        <p:blipFill rotWithShape="1">
          <a:blip r:embed="rId2" cstate="screen"/>
          <a:srcRect t="470"/>
          <a:stretch/>
        </p:blipFill>
        <p:spPr bwMode="auto">
          <a:xfrm>
            <a:off x="0" y="-13855"/>
            <a:ext cx="9144000" cy="687185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876300" y="2314076"/>
            <a:ext cx="73914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/>
                <a:ea typeface="Calibri"/>
                <a:cs typeface="Times New Roman"/>
              </a:rPr>
              <a:t>Современное изучение проектной деятельности как формы развития речи старших дошкольников представлено в работах И. Э. Куликовской, С. И. Максимовой, Е. О. Смирновой, О. Н. </a:t>
            </a:r>
            <a:r>
              <a:rPr lang="ru-RU" sz="2400" dirty="0" err="1">
                <a:latin typeface="Times New Roman"/>
                <a:ea typeface="Calibri"/>
                <a:cs typeface="Times New Roman"/>
              </a:rPr>
              <a:t>Сомковой</a:t>
            </a:r>
            <a:r>
              <a:rPr lang="ru-RU" sz="2400" dirty="0">
                <a:latin typeface="Times New Roman"/>
                <a:ea typeface="Calibri"/>
                <a:cs typeface="Times New Roman"/>
              </a:rPr>
              <a:t> и А. Ю. Тихоновой и др.</a:t>
            </a:r>
            <a:endParaRPr lang="ru-RU" sz="24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7133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9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шаблон 2 в"/>
          <p:cNvPicPr>
            <a:picLocks noChangeAspect="1" noChangeArrowheads="1"/>
          </p:cNvPicPr>
          <p:nvPr/>
        </p:nvPicPr>
        <p:blipFill rotWithShape="1">
          <a:blip r:embed="rId2" cstate="screen"/>
          <a:srcRect t="470"/>
          <a:stretch/>
        </p:blipFill>
        <p:spPr bwMode="auto">
          <a:xfrm>
            <a:off x="0" y="-13855"/>
            <a:ext cx="9144000" cy="6871855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422661" y="2738735"/>
            <a:ext cx="4524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FF0000"/>
                </a:solidFill>
              </a:rPr>
              <a:t>Роль педагога!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47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494</Words>
  <Application>Microsoft Office PowerPoint</Application>
  <PresentationFormat>Экран (4:3)</PresentationFormat>
  <Paragraphs>65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Office Theme</vt:lpstr>
      <vt:lpstr>    Тема консультации  «Проектная деятельность как средство речевого развития детей дошкольного возраста»  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Из опыта работы  по теме «Проектная деятельность как средство речевого развития детей дошкольного возраста»     </dc:title>
  <cp:lastModifiedBy>1</cp:lastModifiedBy>
  <cp:revision>76</cp:revision>
  <dcterms:modified xsi:type="dcterms:W3CDTF">2019-09-29T14:18:42Z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1245386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